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58"/>
  </p:notesMasterIdLst>
  <p:handoutMasterIdLst>
    <p:handoutMasterId r:id="rId59"/>
  </p:handoutMasterIdLst>
  <p:sldIdLst>
    <p:sldId id="743" r:id="rId2"/>
    <p:sldId id="486" r:id="rId3"/>
    <p:sldId id="348" r:id="rId4"/>
    <p:sldId id="352" r:id="rId5"/>
    <p:sldId id="357" r:id="rId6"/>
    <p:sldId id="488" r:id="rId7"/>
    <p:sldId id="489" r:id="rId8"/>
    <p:sldId id="691" r:id="rId9"/>
    <p:sldId id="692" r:id="rId10"/>
    <p:sldId id="693" r:id="rId11"/>
    <p:sldId id="694" r:id="rId12"/>
    <p:sldId id="705" r:id="rId13"/>
    <p:sldId id="697" r:id="rId14"/>
    <p:sldId id="716" r:id="rId15"/>
    <p:sldId id="717" r:id="rId16"/>
    <p:sldId id="706" r:id="rId17"/>
    <p:sldId id="739" r:id="rId18"/>
    <p:sldId id="707" r:id="rId19"/>
    <p:sldId id="719" r:id="rId20"/>
    <p:sldId id="720" r:id="rId21"/>
    <p:sldId id="721" r:id="rId22"/>
    <p:sldId id="704" r:id="rId23"/>
    <p:sldId id="738" r:id="rId24"/>
    <p:sldId id="696" r:id="rId25"/>
    <p:sldId id="724" r:id="rId26"/>
    <p:sldId id="742" r:id="rId27"/>
    <p:sldId id="703" r:id="rId28"/>
    <p:sldId id="723" r:id="rId29"/>
    <p:sldId id="702" r:id="rId30"/>
    <p:sldId id="701" r:id="rId31"/>
    <p:sldId id="727" r:id="rId32"/>
    <p:sldId id="699" r:id="rId33"/>
    <p:sldId id="734" r:id="rId34"/>
    <p:sldId id="709" r:id="rId35"/>
    <p:sldId id="737" r:id="rId36"/>
    <p:sldId id="700" r:id="rId37"/>
    <p:sldId id="735" r:id="rId38"/>
    <p:sldId id="718" r:id="rId39"/>
    <p:sldId id="726" r:id="rId40"/>
    <p:sldId id="740" r:id="rId41"/>
    <p:sldId id="741" r:id="rId42"/>
    <p:sldId id="698" r:id="rId43"/>
    <p:sldId id="730" r:id="rId44"/>
    <p:sldId id="731" r:id="rId45"/>
    <p:sldId id="728" r:id="rId46"/>
    <p:sldId id="714" r:id="rId47"/>
    <p:sldId id="713" r:id="rId48"/>
    <p:sldId id="712" r:id="rId49"/>
    <p:sldId id="732" r:id="rId50"/>
    <p:sldId id="733" r:id="rId51"/>
    <p:sldId id="711" r:id="rId52"/>
    <p:sldId id="715" r:id="rId53"/>
    <p:sldId id="682" r:id="rId54"/>
    <p:sldId id="418" r:id="rId55"/>
    <p:sldId id="485" r:id="rId56"/>
    <p:sldId id="347" r:id="rId57"/>
  </p:sldIdLst>
  <p:sldSz cx="10058400" cy="77724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FFFFCC"/>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70" autoAdjust="0"/>
    <p:restoredTop sz="99471" autoAdjust="0"/>
  </p:normalViewPr>
  <p:slideViewPr>
    <p:cSldViewPr>
      <p:cViewPr varScale="1">
        <p:scale>
          <a:sx n="66" d="100"/>
          <a:sy n="66" d="100"/>
        </p:scale>
        <p:origin x="-1092" y="-96"/>
      </p:cViewPr>
      <p:guideLst>
        <p:guide orient="horz" pos="2448"/>
        <p:guide pos="3168"/>
      </p:guideLst>
    </p:cSldViewPr>
  </p:slideViewPr>
  <p:outlineViewPr>
    <p:cViewPr>
      <p:scale>
        <a:sx n="33" d="100"/>
        <a:sy n="33" d="100"/>
      </p:scale>
      <p:origin x="186" y="3924"/>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1"/>
            <a:ext cx="3038161" cy="465140"/>
          </a:xfrm>
          <a:prstGeom prst="rect">
            <a:avLst/>
          </a:prstGeom>
          <a:noFill/>
          <a:ln w="9525">
            <a:noFill/>
            <a:miter lim="800000"/>
            <a:headEnd/>
            <a:tailEnd/>
          </a:ln>
          <a:effectLst/>
        </p:spPr>
        <p:txBody>
          <a:bodyPr vert="horz" wrap="square" lIns="93176" tIns="46588" rIns="93176" bIns="46588" numCol="1" anchor="t" anchorCtr="0" compatLnSpc="1">
            <a:prstTxWarp prst="textNoShape">
              <a:avLst/>
            </a:prstTxWarp>
          </a:bodyPr>
          <a:lstStyle>
            <a:lvl1pPr>
              <a:defRPr sz="1200">
                <a:latin typeface="Arial" charset="0"/>
              </a:defRPr>
            </a:lvl1pPr>
          </a:lstStyle>
          <a:p>
            <a:pPr>
              <a:defRPr/>
            </a:pPr>
            <a:endParaRPr lang="en-US"/>
          </a:p>
        </p:txBody>
      </p:sp>
      <p:sp>
        <p:nvSpPr>
          <p:cNvPr id="52227" name="Rectangle 3"/>
          <p:cNvSpPr>
            <a:spLocks noGrp="1" noChangeArrowheads="1"/>
          </p:cNvSpPr>
          <p:nvPr>
            <p:ph type="dt" sz="quarter" idx="1"/>
          </p:nvPr>
        </p:nvSpPr>
        <p:spPr bwMode="auto">
          <a:xfrm>
            <a:off x="3972240" y="1"/>
            <a:ext cx="3038160" cy="465140"/>
          </a:xfrm>
          <a:prstGeom prst="rect">
            <a:avLst/>
          </a:prstGeom>
          <a:noFill/>
          <a:ln w="9525">
            <a:noFill/>
            <a:miter lim="800000"/>
            <a:headEnd/>
            <a:tailEnd/>
          </a:ln>
          <a:effectLst/>
        </p:spPr>
        <p:txBody>
          <a:bodyPr vert="horz" wrap="square" lIns="93176" tIns="46588" rIns="93176" bIns="46588" numCol="1" anchor="t" anchorCtr="0" compatLnSpc="1">
            <a:prstTxWarp prst="textNoShape">
              <a:avLst/>
            </a:prstTxWarp>
          </a:bodyPr>
          <a:lstStyle>
            <a:lvl1pPr algn="r">
              <a:defRPr sz="1200">
                <a:latin typeface="Arial" charset="0"/>
              </a:defRPr>
            </a:lvl1pPr>
          </a:lstStyle>
          <a:p>
            <a:pPr>
              <a:defRPr/>
            </a:pPr>
            <a:endParaRPr lang="en-US"/>
          </a:p>
        </p:txBody>
      </p:sp>
      <p:sp>
        <p:nvSpPr>
          <p:cNvPr id="52228" name="Rectangle 4"/>
          <p:cNvSpPr>
            <a:spLocks noGrp="1" noChangeArrowheads="1"/>
          </p:cNvSpPr>
          <p:nvPr>
            <p:ph type="ftr" sz="quarter" idx="2"/>
          </p:nvPr>
        </p:nvSpPr>
        <p:spPr bwMode="auto">
          <a:xfrm>
            <a:off x="0" y="8831261"/>
            <a:ext cx="3038161" cy="465139"/>
          </a:xfrm>
          <a:prstGeom prst="rect">
            <a:avLst/>
          </a:prstGeom>
          <a:noFill/>
          <a:ln w="9525">
            <a:noFill/>
            <a:miter lim="800000"/>
            <a:headEnd/>
            <a:tailEnd/>
          </a:ln>
          <a:effectLst/>
        </p:spPr>
        <p:txBody>
          <a:bodyPr vert="horz" wrap="square" lIns="93176" tIns="46588" rIns="93176" bIns="46588" numCol="1" anchor="b" anchorCtr="0" compatLnSpc="1">
            <a:prstTxWarp prst="textNoShape">
              <a:avLst/>
            </a:prstTxWarp>
          </a:bodyPr>
          <a:lstStyle>
            <a:lvl1pPr>
              <a:defRPr sz="1200">
                <a:latin typeface="Arial" charset="0"/>
              </a:defRPr>
            </a:lvl1pPr>
          </a:lstStyle>
          <a:p>
            <a:pPr>
              <a:defRPr/>
            </a:pPr>
            <a:endParaRPr lang="en-US"/>
          </a:p>
        </p:txBody>
      </p:sp>
      <p:sp>
        <p:nvSpPr>
          <p:cNvPr id="52229" name="Rectangle 5"/>
          <p:cNvSpPr>
            <a:spLocks noGrp="1" noChangeArrowheads="1"/>
          </p:cNvSpPr>
          <p:nvPr>
            <p:ph type="sldNum" sz="quarter" idx="3"/>
          </p:nvPr>
        </p:nvSpPr>
        <p:spPr bwMode="auto">
          <a:xfrm>
            <a:off x="3972240" y="8831261"/>
            <a:ext cx="3038160" cy="465139"/>
          </a:xfrm>
          <a:prstGeom prst="rect">
            <a:avLst/>
          </a:prstGeom>
          <a:noFill/>
          <a:ln w="9525">
            <a:noFill/>
            <a:miter lim="800000"/>
            <a:headEnd/>
            <a:tailEnd/>
          </a:ln>
          <a:effectLst/>
        </p:spPr>
        <p:txBody>
          <a:bodyPr vert="horz" wrap="square" lIns="93176" tIns="46588" rIns="93176" bIns="46588" numCol="1" anchor="b" anchorCtr="0" compatLnSpc="1">
            <a:prstTxWarp prst="textNoShape">
              <a:avLst/>
            </a:prstTxWarp>
          </a:bodyPr>
          <a:lstStyle>
            <a:lvl1pPr algn="r">
              <a:defRPr sz="1200">
                <a:latin typeface="Arial" charset="0"/>
              </a:defRPr>
            </a:lvl1pPr>
          </a:lstStyle>
          <a:p>
            <a:pPr>
              <a:defRPr/>
            </a:pPr>
            <a:fld id="{FDADBDC3-6656-47B6-8370-263BB9791B86}"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3038161" cy="465140"/>
          </a:xfrm>
          <a:prstGeom prst="rect">
            <a:avLst/>
          </a:prstGeom>
          <a:noFill/>
          <a:ln w="9525">
            <a:noFill/>
            <a:miter lim="800000"/>
            <a:headEnd/>
            <a:tailEnd/>
          </a:ln>
          <a:effectLst/>
        </p:spPr>
        <p:txBody>
          <a:bodyPr vert="horz" wrap="square" lIns="93176" tIns="46588" rIns="93176" bIns="46588"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970634" y="1"/>
            <a:ext cx="3038161" cy="465140"/>
          </a:xfrm>
          <a:prstGeom prst="rect">
            <a:avLst/>
          </a:prstGeom>
          <a:noFill/>
          <a:ln w="9525">
            <a:noFill/>
            <a:miter lim="800000"/>
            <a:headEnd/>
            <a:tailEnd/>
          </a:ln>
          <a:effectLst/>
        </p:spPr>
        <p:txBody>
          <a:bodyPr vert="horz" wrap="square" lIns="93176" tIns="46588" rIns="93176" bIns="46588" numCol="1" anchor="t" anchorCtr="0" compatLnSpc="1">
            <a:prstTxWarp prst="textNoShape">
              <a:avLst/>
            </a:prstTxWarp>
          </a:bodyPr>
          <a:lstStyle>
            <a:lvl1pPr algn="r">
              <a:defRPr sz="1200">
                <a:latin typeface="Arial" charset="0"/>
              </a:defRPr>
            </a:lvl1pPr>
          </a:lstStyle>
          <a:p>
            <a:pPr>
              <a:defRPr/>
            </a:pPr>
            <a:endParaRPr lang="en-US"/>
          </a:p>
        </p:txBody>
      </p:sp>
      <p:sp>
        <p:nvSpPr>
          <p:cNvPr id="116740" name="Rectangle 4"/>
          <p:cNvSpPr>
            <a:spLocks noGrp="1" noRot="1" noChangeAspect="1" noChangeArrowheads="1" noTextEdit="1"/>
          </p:cNvSpPr>
          <p:nvPr>
            <p:ph type="sldImg" idx="2"/>
          </p:nvPr>
        </p:nvSpPr>
        <p:spPr bwMode="auto">
          <a:xfrm>
            <a:off x="1249363" y="696913"/>
            <a:ext cx="4511675"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1362" y="4416430"/>
            <a:ext cx="5607678" cy="4183060"/>
          </a:xfrm>
          <a:prstGeom prst="rect">
            <a:avLst/>
          </a:prstGeom>
          <a:noFill/>
          <a:ln w="9525">
            <a:noFill/>
            <a:miter lim="800000"/>
            <a:headEnd/>
            <a:tailEnd/>
          </a:ln>
          <a:effectLst/>
        </p:spPr>
        <p:txBody>
          <a:bodyPr vert="horz" wrap="square" lIns="93176" tIns="46588" rIns="93176" bIns="465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9662"/>
            <a:ext cx="3038161" cy="465140"/>
          </a:xfrm>
          <a:prstGeom prst="rect">
            <a:avLst/>
          </a:prstGeom>
          <a:noFill/>
          <a:ln w="9525">
            <a:noFill/>
            <a:miter lim="800000"/>
            <a:headEnd/>
            <a:tailEnd/>
          </a:ln>
          <a:effectLst/>
        </p:spPr>
        <p:txBody>
          <a:bodyPr vert="horz" wrap="square" lIns="93176" tIns="46588" rIns="93176" bIns="46588"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970634" y="8829662"/>
            <a:ext cx="3038161" cy="465140"/>
          </a:xfrm>
          <a:prstGeom prst="rect">
            <a:avLst/>
          </a:prstGeom>
          <a:noFill/>
          <a:ln w="9525">
            <a:noFill/>
            <a:miter lim="800000"/>
            <a:headEnd/>
            <a:tailEnd/>
          </a:ln>
          <a:effectLst/>
        </p:spPr>
        <p:txBody>
          <a:bodyPr vert="horz" wrap="square" lIns="93176" tIns="46588" rIns="93176" bIns="46588" numCol="1" anchor="b" anchorCtr="0" compatLnSpc="1">
            <a:prstTxWarp prst="textNoShape">
              <a:avLst/>
            </a:prstTxWarp>
          </a:bodyPr>
          <a:lstStyle>
            <a:lvl1pPr algn="r">
              <a:defRPr sz="1200">
                <a:latin typeface="Arial" charset="0"/>
              </a:defRPr>
            </a:lvl1pPr>
          </a:lstStyle>
          <a:p>
            <a:pPr>
              <a:defRPr/>
            </a:pPr>
            <a:fld id="{A3043F44-7A19-4855-9E2D-C5370836395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41BEF573-7F45-4821-AE7D-96F5846367D3}" type="slidenum">
              <a:rPr lang="en-US" smtClean="0"/>
              <a:pPr/>
              <a:t>3</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315648F7-6892-4483-9E6C-6BFCC7D4210B}" type="slidenum">
              <a:rPr lang="en-US" smtClean="0"/>
              <a:pPr/>
              <a:t>33</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r>
              <a:rPr lang="en-US" smtClean="0"/>
              <a:t>Credit union capital-to-asset ratios are expected to decline to 9.6% in 2010 and 2011—the lowest ratio since 1994—as capital contributions fail to keep pace</a:t>
            </a:r>
          </a:p>
          <a:p>
            <a:pPr eaLnBrk="1" hangingPunct="1"/>
            <a:r>
              <a:rPr lang="en-US" smtClean="0"/>
              <a:t>with asset growth. Capital limitations will restrict the pace of asset growth for some credit unions. These credit unions must align their asset growth to their</a:t>
            </a:r>
          </a:p>
          <a:p>
            <a:pPr eaLnBrk="1" hangingPunct="1"/>
            <a:r>
              <a:rPr lang="en-US" smtClean="0"/>
              <a:t>earnings growth to maintain their capital-to-asset ratio. To achieve this balancing act, credit unions should focus on optimal deposit pricing.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8C181939-8BD2-4D2E-B53D-B790C560E1A3}" type="slidenum">
              <a:rPr lang="en-US" smtClean="0"/>
              <a:pPr/>
              <a:t>35</a:t>
            </a:fld>
            <a:endParaRPr lang="en-US" smtClean="0"/>
          </a:p>
        </p:txBody>
      </p:sp>
      <p:sp>
        <p:nvSpPr>
          <p:cNvPr id="132099" name="Rectangle 2"/>
          <p:cNvSpPr>
            <a:spLocks noGrp="1" noRot="1" noChangeAspect="1" noChangeArrowheads="1" noTextEdit="1"/>
          </p:cNvSpPr>
          <p:nvPr>
            <p:ph type="sldImg"/>
          </p:nvPr>
        </p:nvSpPr>
        <p:spPr>
          <a:xfrm>
            <a:off x="1263650" y="695325"/>
            <a:ext cx="4494213" cy="3473450"/>
          </a:xfrm>
          <a:ln/>
        </p:spPr>
      </p:sp>
      <p:sp>
        <p:nvSpPr>
          <p:cNvPr id="132100" name="Rectangle 3"/>
          <p:cNvSpPr>
            <a:spLocks noGrp="1" noChangeArrowheads="1"/>
          </p:cNvSpPr>
          <p:nvPr>
            <p:ph type="body" idx="1"/>
          </p:nvPr>
        </p:nvSpPr>
        <p:spPr>
          <a:xfrm>
            <a:off x="934078" y="4402044"/>
            <a:ext cx="5142244" cy="4165478"/>
          </a:xfrm>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40B88CA2-8D33-4F4B-A6FA-7C277545B3A5}" type="slidenum">
              <a:rPr lang="en-US" smtClean="0"/>
              <a:pPr/>
              <a:t>37</a:t>
            </a:fld>
            <a:endParaRPr 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lnSpc>
                <a:spcPct val="80000"/>
              </a:lnSpc>
            </a:pPr>
            <a:r>
              <a:rPr lang="en-US" sz="1000" dirty="0" smtClean="0"/>
              <a:t>One of the most important outcomes of the credit crisis is that credit unions will find it more difficult to generate sufficient earnings and capital contributions.</a:t>
            </a:r>
          </a:p>
          <a:p>
            <a:pPr eaLnBrk="1" hangingPunct="1">
              <a:lnSpc>
                <a:spcPct val="80000"/>
              </a:lnSpc>
            </a:pPr>
            <a:r>
              <a:rPr lang="en-US" sz="1000" dirty="0" smtClean="0"/>
              <a:t>The big question is inflation. If it rises, the credit markets will respond with higher interest rates, which could present a significant risk for credit unions holding large positions in</a:t>
            </a:r>
          </a:p>
          <a:p>
            <a:pPr eaLnBrk="1" hangingPunct="1">
              <a:lnSpc>
                <a:spcPct val="80000"/>
              </a:lnSpc>
            </a:pPr>
            <a:r>
              <a:rPr lang="en-US" sz="1000" dirty="0" smtClean="0"/>
              <a:t>long-term, fixed-rate mortgages.</a:t>
            </a:r>
          </a:p>
          <a:p>
            <a:pPr eaLnBrk="1" hangingPunct="1">
              <a:lnSpc>
                <a:spcPct val="80000"/>
              </a:lnSpc>
            </a:pPr>
            <a:endParaRPr lang="en-US" sz="1000" dirty="0" smtClean="0"/>
          </a:p>
          <a:p>
            <a:pPr eaLnBrk="1" hangingPunct="1">
              <a:lnSpc>
                <a:spcPct val="80000"/>
              </a:lnSpc>
            </a:pPr>
            <a:r>
              <a:rPr lang="en-US" sz="1000" dirty="0" smtClean="0"/>
              <a:t>A rising interest rate environment could then lead to falling credit union earnings as rising funding costs outpace sluggish increases in asset yields. This scenario</a:t>
            </a:r>
          </a:p>
          <a:p>
            <a:pPr eaLnBrk="1" hangingPunct="1">
              <a:lnSpc>
                <a:spcPct val="80000"/>
              </a:lnSpc>
            </a:pPr>
            <a:r>
              <a:rPr lang="en-US" sz="1000" dirty="0" smtClean="0"/>
              <a:t>happened a generation ago and was a contributing factor to the demise of hundreds of savings and loans. It’s unlikely we’ll see a significant increase in inflation</a:t>
            </a:r>
          </a:p>
          <a:p>
            <a:pPr eaLnBrk="1" hangingPunct="1">
              <a:lnSpc>
                <a:spcPct val="80000"/>
              </a:lnSpc>
            </a:pPr>
            <a:r>
              <a:rPr lang="en-US" sz="1000" dirty="0" smtClean="0"/>
              <a:t>in the next few years. But with interest rates at historic low levels today, there’s only one direction they can head tomorrow. So your credit union should be modeling</a:t>
            </a:r>
          </a:p>
          <a:p>
            <a:pPr eaLnBrk="1" hangingPunct="1">
              <a:lnSpc>
                <a:spcPct val="80000"/>
              </a:lnSpc>
            </a:pPr>
            <a:r>
              <a:rPr lang="en-US" sz="1000" dirty="0" smtClean="0"/>
              <a:t>the income-statement and balance-sheet effects of a three to four percentage-point increase in interest rates during the next two to four years. </a:t>
            </a:r>
          </a:p>
          <a:p>
            <a:pPr eaLnBrk="1" hangingPunct="1">
              <a:lnSpc>
                <a:spcPct val="80000"/>
              </a:lnSpc>
            </a:pPr>
            <a:endParaRPr lang="en-US" sz="1000" dirty="0" smtClean="0"/>
          </a:p>
          <a:p>
            <a:pPr eaLnBrk="1" hangingPunct="1">
              <a:lnSpc>
                <a:spcPct val="80000"/>
              </a:lnSpc>
            </a:pPr>
            <a:r>
              <a:rPr lang="en-US" sz="1000" dirty="0" smtClean="0"/>
              <a:t>In the meantime, the current steep yield curve and strong deposit growth will be a silver lining for credit union earnings. For credit unions with strong loan demand, the</a:t>
            </a:r>
          </a:p>
          <a:p>
            <a:pPr eaLnBrk="1" hangingPunct="1">
              <a:lnSpc>
                <a:spcPct val="80000"/>
              </a:lnSpc>
            </a:pPr>
            <a:r>
              <a:rPr lang="en-US" sz="1000" dirty="0" smtClean="0"/>
              <a:t>steep yield curve should increase net interest margins as they use low-rate, short-term deposits to fund longer-term, higher-rate loans. </a:t>
            </a:r>
          </a:p>
          <a:p>
            <a:pPr eaLnBrk="1" hangingPunct="1">
              <a:lnSpc>
                <a:spcPct val="80000"/>
              </a:lnSpc>
            </a:pPr>
            <a:endParaRPr lang="en-US" sz="1000" dirty="0" smtClean="0"/>
          </a:p>
          <a:p>
            <a:pPr eaLnBrk="1" hangingPunct="1">
              <a:lnSpc>
                <a:spcPct val="80000"/>
              </a:lnSpc>
            </a:pPr>
            <a:r>
              <a:rPr lang="en-US" sz="1000" dirty="0" smtClean="0"/>
              <a:t>Credit union earnings have passed their low point and will improve during the next two years. Lower loan-loss provisions, rising net interest margins, and</a:t>
            </a:r>
          </a:p>
          <a:p>
            <a:pPr eaLnBrk="1" hangingPunct="1">
              <a:lnSpc>
                <a:spcPct val="80000"/>
              </a:lnSpc>
            </a:pPr>
            <a:r>
              <a:rPr lang="en-US" sz="1000" dirty="0" smtClean="0"/>
              <a:t>cost-containment efforts will boost earnings from 2009’s historic low of 15 </a:t>
            </a:r>
            <a:r>
              <a:rPr lang="en-US" sz="1000" dirty="0" err="1" smtClean="0"/>
              <a:t>bp</a:t>
            </a:r>
            <a:r>
              <a:rPr lang="en-US" sz="1000" dirty="0" smtClean="0"/>
              <a:t>.</a:t>
            </a:r>
          </a:p>
          <a:p>
            <a:pPr eaLnBrk="1" hangingPunct="1">
              <a:lnSpc>
                <a:spcPct val="80000"/>
              </a:lnSpc>
            </a:pPr>
            <a:endParaRPr lang="en-US" sz="1000" dirty="0" smtClean="0"/>
          </a:p>
          <a:p>
            <a:pPr eaLnBrk="1" hangingPunct="1">
              <a:lnSpc>
                <a:spcPct val="80000"/>
              </a:lnSpc>
            </a:pPr>
            <a:r>
              <a:rPr lang="en-US" sz="1000" dirty="0" smtClean="0"/>
              <a:t>Credit union average return on assets are expected to recover to 40 </a:t>
            </a:r>
            <a:r>
              <a:rPr lang="en-US" sz="1000" dirty="0" err="1" smtClean="0"/>
              <a:t>bp</a:t>
            </a:r>
            <a:r>
              <a:rPr lang="en-US" sz="1000" dirty="0" smtClean="0"/>
              <a:t> in 2010 and 60 </a:t>
            </a:r>
            <a:r>
              <a:rPr lang="en-US" sz="1000" dirty="0" err="1" smtClean="0"/>
              <a:t>bp</a:t>
            </a:r>
            <a:r>
              <a:rPr lang="en-US" sz="1000" dirty="0" smtClean="0"/>
              <a:t> in 2011 (before corporate stabilization expenses). Credit unions should</a:t>
            </a:r>
          </a:p>
          <a:p>
            <a:pPr eaLnBrk="1" hangingPunct="1">
              <a:lnSpc>
                <a:spcPct val="80000"/>
              </a:lnSpc>
            </a:pPr>
            <a:r>
              <a:rPr lang="en-US" sz="1000" dirty="0" smtClean="0"/>
              <a:t>budget for NCUA assessments to consume 20 to 40 </a:t>
            </a:r>
            <a:r>
              <a:rPr lang="en-US" sz="1000" dirty="0" err="1" smtClean="0"/>
              <a:t>bp</a:t>
            </a:r>
            <a:r>
              <a:rPr lang="en-US" sz="1000" dirty="0" smtClean="0"/>
              <a:t> of assets for years to come.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8A314DE7-9925-4CB0-9CC3-F3E8BD762758}" type="slidenum">
              <a:rPr lang="en-US" smtClean="0"/>
              <a:pPr/>
              <a:t>54</a:t>
            </a:fld>
            <a:endParaRPr lang="en-US"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xfrm>
            <a:off x="934078" y="4416430"/>
            <a:ext cx="5142244" cy="4183060"/>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61EE8F6B-317B-4B00-88C9-49CAF33BB0DC}" type="slidenum">
              <a:rPr lang="en-US" smtClean="0"/>
              <a:pPr/>
              <a:t>56</a:t>
            </a:fld>
            <a:endParaRPr lang="en-US" smtClean="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8" descr="MCUL_pp_art"/>
          <p:cNvPicPr>
            <a:picLocks noChangeAspect="1" noChangeArrowheads="1"/>
          </p:cNvPicPr>
          <p:nvPr/>
        </p:nvPicPr>
        <p:blipFill>
          <a:blip r:embed="rId2" cstate="print"/>
          <a:srcRect/>
          <a:stretch>
            <a:fillRect/>
          </a:stretch>
        </p:blipFill>
        <p:spPr bwMode="auto">
          <a:xfrm>
            <a:off x="0" y="0"/>
            <a:ext cx="10058400" cy="7772400"/>
          </a:xfrm>
          <a:prstGeom prst="rect">
            <a:avLst/>
          </a:prstGeom>
          <a:noFill/>
          <a:ln w="9525">
            <a:noFill/>
            <a:miter lim="800000"/>
            <a:headEnd/>
            <a:tailEnd/>
          </a:ln>
        </p:spPr>
      </p:pic>
      <p:sp>
        <p:nvSpPr>
          <p:cNvPr id="26627" name="Rectangle 3"/>
          <p:cNvSpPr>
            <a:spLocks noGrp="1" noChangeArrowheads="1"/>
          </p:cNvSpPr>
          <p:nvPr>
            <p:ph type="ctrTitle"/>
          </p:nvPr>
        </p:nvSpPr>
        <p:spPr>
          <a:xfrm>
            <a:off x="428625" y="2041525"/>
            <a:ext cx="7208838" cy="690563"/>
          </a:xfrm>
        </p:spPr>
        <p:txBody>
          <a:bodyPr/>
          <a:lstStyle>
            <a:lvl1pPr>
              <a:defRPr/>
            </a:lvl1pPr>
          </a:lstStyle>
          <a:p>
            <a:r>
              <a:rPr lang="en-US"/>
              <a:t>Click to edit Master title style</a:t>
            </a:r>
          </a:p>
        </p:txBody>
      </p:sp>
      <p:sp>
        <p:nvSpPr>
          <p:cNvPr id="26628" name="Rectangle 4"/>
          <p:cNvSpPr>
            <a:spLocks noGrp="1" noChangeArrowheads="1"/>
          </p:cNvSpPr>
          <p:nvPr>
            <p:ph type="subTitle" idx="1"/>
          </p:nvPr>
        </p:nvSpPr>
        <p:spPr>
          <a:xfrm>
            <a:off x="458788" y="2873375"/>
            <a:ext cx="5949950" cy="2849563"/>
          </a:xfrm>
        </p:spPr>
        <p:txBody>
          <a:bodyPr/>
          <a:lstStyle>
            <a:lvl1pPr marL="0" indent="0">
              <a:buFontTx/>
              <a:buNone/>
              <a:defRPr/>
            </a:lvl1pPr>
          </a:lstStyle>
          <a:p>
            <a:r>
              <a:rPr lang="en-US"/>
              <a:t>Click to edit Master subtitle style</a:t>
            </a:r>
          </a:p>
        </p:txBody>
      </p:sp>
      <p:sp>
        <p:nvSpPr>
          <p:cNvPr id="5" name="Rectangle 5"/>
          <p:cNvSpPr>
            <a:spLocks noGrp="1" noChangeArrowheads="1"/>
          </p:cNvSpPr>
          <p:nvPr>
            <p:ph type="sldNum" sz="quarter" idx="10"/>
          </p:nvPr>
        </p:nvSpPr>
        <p:spPr>
          <a:xfrm>
            <a:off x="7208838" y="7078663"/>
            <a:ext cx="2346325" cy="539750"/>
          </a:xfrm>
        </p:spPr>
        <p:txBody>
          <a:bodyPr/>
          <a:lstStyle>
            <a:lvl1pPr>
              <a:defRPr sz="1600"/>
            </a:lvl1pPr>
          </a:lstStyle>
          <a:p>
            <a:pPr>
              <a:defRPr/>
            </a:pPr>
            <a:fld id="{924CD90E-215C-401A-8E52-3781EE4BE3C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FFFE4EA-8EB9-469D-A822-20E1A6214F2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2500" y="1406525"/>
            <a:ext cx="2265363" cy="4656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1650" y="1406525"/>
            <a:ext cx="6648450" cy="46561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DCD1CE9-9D1D-47AC-9088-86ADCD888B6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514600" y="259080"/>
            <a:ext cx="7124700" cy="138176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02920" y="1813560"/>
            <a:ext cx="9052560" cy="5129425"/>
          </a:xfrm>
          <a:prstGeom prst="rect">
            <a:avLst/>
          </a:prstGeom>
        </p:spPr>
        <p:txBody>
          <a:bodyPr/>
          <a:lstStyle/>
          <a:p>
            <a:pPr lvl="0"/>
            <a:endParaRPr lang="en-US" noProof="0" dirty="0"/>
          </a:p>
        </p:txBody>
      </p:sp>
      <p:sp>
        <p:nvSpPr>
          <p:cNvPr id="4" name="Footer Placeholder 3"/>
          <p:cNvSpPr>
            <a:spLocks noGrp="1"/>
          </p:cNvSpPr>
          <p:nvPr>
            <p:ph type="ftr" sz="quarter" idx="10"/>
          </p:nvPr>
        </p:nvSpPr>
        <p:spPr>
          <a:xfrm>
            <a:off x="419100" y="7081838"/>
            <a:ext cx="3184525" cy="517525"/>
          </a:xfrm>
          <a:prstGeom prst="rect">
            <a:avLst/>
          </a:prstGeom>
        </p:spPr>
        <p:txBody>
          <a:bodyPr lIns="101882" tIns="50941" rIns="101882" bIns="50941"/>
          <a:lstStyle>
            <a:lvl1pPr>
              <a:defRPr>
                <a:latin typeface="Arial" charset="0"/>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74DA03F-A414-420F-BF8F-1FD4024BF9F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8C1F78C8-9751-4D08-871A-BB34565C0F8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5938" y="2436813"/>
            <a:ext cx="4449762" cy="362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8100" y="2436813"/>
            <a:ext cx="4449763" cy="362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8AE086B4-F51D-4394-92EF-961B2AFC40F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B73CE368-CA48-4E63-9FA0-3FB30F1A48B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30BA939-A0F7-4344-A298-AC89C71C402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1D403D2-3315-451F-BA74-C7535D4A460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01928E8-9889-4EAA-AFE3-14A93E4E8F1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3F15706-3156-4BF4-9586-11E2CF6529E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770" name="Picture 33" descr="MCUL_pp_art_p2"/>
          <p:cNvPicPr>
            <a:picLocks noChangeAspect="1" noChangeArrowheads="1"/>
          </p:cNvPicPr>
          <p:nvPr/>
        </p:nvPicPr>
        <p:blipFill>
          <a:blip r:embed="rId14" cstate="print"/>
          <a:srcRect/>
          <a:stretch>
            <a:fillRect/>
          </a:stretch>
        </p:blipFill>
        <p:spPr bwMode="auto">
          <a:xfrm>
            <a:off x="0" y="0"/>
            <a:ext cx="10058400" cy="7772400"/>
          </a:xfrm>
          <a:prstGeom prst="rect">
            <a:avLst/>
          </a:prstGeom>
          <a:noFill/>
          <a:ln w="9525">
            <a:noFill/>
            <a:miter lim="800000"/>
            <a:headEnd/>
            <a:tailEnd/>
          </a:ln>
        </p:spPr>
      </p:pic>
      <p:sp>
        <p:nvSpPr>
          <p:cNvPr id="32771" name="Rectangle 2"/>
          <p:cNvSpPr>
            <a:spLocks noGrp="1" noChangeArrowheads="1"/>
          </p:cNvSpPr>
          <p:nvPr>
            <p:ph type="title"/>
          </p:nvPr>
        </p:nvSpPr>
        <p:spPr bwMode="auto">
          <a:xfrm>
            <a:off x="501650" y="1406525"/>
            <a:ext cx="6789738" cy="950913"/>
          </a:xfrm>
          <a:prstGeom prst="rect">
            <a:avLst/>
          </a:prstGeom>
          <a:noFill/>
          <a:ln w="9525">
            <a:noFill/>
            <a:miter lim="800000"/>
            <a:headEnd/>
            <a:tailEnd/>
          </a:ln>
        </p:spPr>
        <p:txBody>
          <a:bodyPr vert="horz" wrap="square" lIns="101882" tIns="50941" rIns="101882" bIns="50941" numCol="1" anchor="ctr" anchorCtr="0" compatLnSpc="1">
            <a:prstTxWarp prst="textNoShape">
              <a:avLst/>
            </a:prstTxWarp>
          </a:bodyPr>
          <a:lstStyle/>
          <a:p>
            <a:pPr lvl="0"/>
            <a:r>
              <a:rPr lang="en-US" smtClean="0"/>
              <a:t>Click to edit Master title style</a:t>
            </a:r>
          </a:p>
        </p:txBody>
      </p:sp>
      <p:sp>
        <p:nvSpPr>
          <p:cNvPr id="32772" name="Rectangle 3"/>
          <p:cNvSpPr>
            <a:spLocks noGrp="1" noChangeArrowheads="1"/>
          </p:cNvSpPr>
          <p:nvPr>
            <p:ph type="body" idx="1"/>
          </p:nvPr>
        </p:nvSpPr>
        <p:spPr bwMode="auto">
          <a:xfrm>
            <a:off x="515938" y="2436813"/>
            <a:ext cx="9051925" cy="3625850"/>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606" name="Rectangle 6"/>
          <p:cNvSpPr>
            <a:spLocks noGrp="1" noChangeArrowheads="1"/>
          </p:cNvSpPr>
          <p:nvPr>
            <p:ph type="sldNum" sz="quarter" idx="4"/>
          </p:nvPr>
        </p:nvSpPr>
        <p:spPr bwMode="auto">
          <a:xfrm>
            <a:off x="8013700" y="7089775"/>
            <a:ext cx="1752600" cy="327025"/>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algn="r">
              <a:defRPr sz="1200">
                <a:latin typeface="Arial" charset="0"/>
              </a:defRPr>
            </a:lvl1pPr>
          </a:lstStyle>
          <a:p>
            <a:pPr>
              <a:defRPr/>
            </a:pPr>
            <a:fld id="{C36236C6-C160-4165-8418-5AC959A47BB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37"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 id="2147484136" r:id="rId11"/>
    <p:sldLayoutId id="2147484138" r:id="rId12"/>
  </p:sldLayoutIdLst>
  <p:txStyles>
    <p:titleStyle>
      <a:lvl1pPr algn="l" defTabSz="1019175" rtl="0" eaLnBrk="0" fontAlgn="base" hangingPunct="0">
        <a:spcBef>
          <a:spcPct val="0"/>
        </a:spcBef>
        <a:spcAft>
          <a:spcPct val="0"/>
        </a:spcAft>
        <a:defRPr sz="3600" b="1">
          <a:solidFill>
            <a:schemeClr val="tx1"/>
          </a:solidFill>
          <a:latin typeface="+mj-lt"/>
          <a:ea typeface="+mj-ea"/>
          <a:cs typeface="+mj-cs"/>
        </a:defRPr>
      </a:lvl1pPr>
      <a:lvl2pPr algn="l" defTabSz="1019175" rtl="0" eaLnBrk="0" fontAlgn="base" hangingPunct="0">
        <a:spcBef>
          <a:spcPct val="0"/>
        </a:spcBef>
        <a:spcAft>
          <a:spcPct val="0"/>
        </a:spcAft>
        <a:defRPr sz="3600" b="1">
          <a:solidFill>
            <a:schemeClr val="tx1"/>
          </a:solidFill>
          <a:latin typeface="Arial" charset="0"/>
        </a:defRPr>
      </a:lvl2pPr>
      <a:lvl3pPr algn="l" defTabSz="1019175" rtl="0" eaLnBrk="0" fontAlgn="base" hangingPunct="0">
        <a:spcBef>
          <a:spcPct val="0"/>
        </a:spcBef>
        <a:spcAft>
          <a:spcPct val="0"/>
        </a:spcAft>
        <a:defRPr sz="3600" b="1">
          <a:solidFill>
            <a:schemeClr val="tx1"/>
          </a:solidFill>
          <a:latin typeface="Arial" charset="0"/>
        </a:defRPr>
      </a:lvl3pPr>
      <a:lvl4pPr algn="l" defTabSz="1019175" rtl="0" eaLnBrk="0" fontAlgn="base" hangingPunct="0">
        <a:spcBef>
          <a:spcPct val="0"/>
        </a:spcBef>
        <a:spcAft>
          <a:spcPct val="0"/>
        </a:spcAft>
        <a:defRPr sz="3600" b="1">
          <a:solidFill>
            <a:schemeClr val="tx1"/>
          </a:solidFill>
          <a:latin typeface="Arial" charset="0"/>
        </a:defRPr>
      </a:lvl4pPr>
      <a:lvl5pPr algn="l" defTabSz="1019175" rtl="0" eaLnBrk="0" fontAlgn="base" hangingPunct="0">
        <a:spcBef>
          <a:spcPct val="0"/>
        </a:spcBef>
        <a:spcAft>
          <a:spcPct val="0"/>
        </a:spcAft>
        <a:defRPr sz="3600" b="1">
          <a:solidFill>
            <a:schemeClr val="tx1"/>
          </a:solidFill>
          <a:latin typeface="Arial" charset="0"/>
        </a:defRPr>
      </a:lvl5pPr>
      <a:lvl6pPr marL="457200" algn="l" defTabSz="1019175" rtl="0" fontAlgn="base">
        <a:spcBef>
          <a:spcPct val="0"/>
        </a:spcBef>
        <a:spcAft>
          <a:spcPct val="0"/>
        </a:spcAft>
        <a:defRPr sz="3600" b="1">
          <a:solidFill>
            <a:schemeClr val="tx1"/>
          </a:solidFill>
          <a:latin typeface="Arial" charset="0"/>
        </a:defRPr>
      </a:lvl6pPr>
      <a:lvl7pPr marL="914400" algn="l" defTabSz="1019175" rtl="0" fontAlgn="base">
        <a:spcBef>
          <a:spcPct val="0"/>
        </a:spcBef>
        <a:spcAft>
          <a:spcPct val="0"/>
        </a:spcAft>
        <a:defRPr sz="3600" b="1">
          <a:solidFill>
            <a:schemeClr val="tx1"/>
          </a:solidFill>
          <a:latin typeface="Arial" charset="0"/>
        </a:defRPr>
      </a:lvl7pPr>
      <a:lvl8pPr marL="1371600" algn="l" defTabSz="1019175" rtl="0" fontAlgn="base">
        <a:spcBef>
          <a:spcPct val="0"/>
        </a:spcBef>
        <a:spcAft>
          <a:spcPct val="0"/>
        </a:spcAft>
        <a:defRPr sz="3600" b="1">
          <a:solidFill>
            <a:schemeClr val="tx1"/>
          </a:solidFill>
          <a:latin typeface="Arial" charset="0"/>
        </a:defRPr>
      </a:lvl8pPr>
      <a:lvl9pPr marL="1828800" algn="l" defTabSz="1019175" rtl="0" fontAlgn="base">
        <a:spcBef>
          <a:spcPct val="0"/>
        </a:spcBef>
        <a:spcAft>
          <a:spcPct val="0"/>
        </a:spcAft>
        <a:defRPr sz="3600" b="1">
          <a:solidFill>
            <a:schemeClr val="tx1"/>
          </a:solidFill>
          <a:latin typeface="Arial" charset="0"/>
        </a:defRPr>
      </a:lvl9pPr>
    </p:titleStyle>
    <p:bodyStyle>
      <a:lvl1pPr marL="382588" indent="-382588" algn="l" defTabSz="1019175" rtl="0" eaLnBrk="0" fontAlgn="base" hangingPunct="0">
        <a:spcBef>
          <a:spcPct val="20000"/>
        </a:spcBef>
        <a:spcAft>
          <a:spcPct val="0"/>
        </a:spcAft>
        <a:buChar char="•"/>
        <a:defRPr sz="3100">
          <a:solidFill>
            <a:schemeClr val="tx1"/>
          </a:solidFill>
          <a:latin typeface="+mn-lt"/>
          <a:ea typeface="+mn-ea"/>
          <a:cs typeface="+mn-cs"/>
        </a:defRPr>
      </a:lvl1pPr>
      <a:lvl2pPr marL="827088" indent="-317500" algn="l" defTabSz="1019175" rtl="0" eaLnBrk="0" fontAlgn="base" hangingPunct="0">
        <a:spcBef>
          <a:spcPct val="20000"/>
        </a:spcBef>
        <a:spcAft>
          <a:spcPct val="0"/>
        </a:spcAft>
        <a:buChar char="–"/>
        <a:defRPr sz="2700">
          <a:solidFill>
            <a:schemeClr val="tx1"/>
          </a:solidFill>
          <a:latin typeface="+mn-lt"/>
        </a:defRPr>
      </a:lvl2pPr>
      <a:lvl3pPr marL="1273175" indent="-254000" algn="l" defTabSz="1019175" rtl="0" eaLnBrk="0" fontAlgn="base" hangingPunct="0">
        <a:spcBef>
          <a:spcPct val="20000"/>
        </a:spcBef>
        <a:spcAft>
          <a:spcPct val="0"/>
        </a:spcAft>
        <a:buChar char="•"/>
        <a:defRPr sz="2200">
          <a:solidFill>
            <a:schemeClr val="tx1"/>
          </a:solidFill>
          <a:latin typeface="+mn-lt"/>
        </a:defRPr>
      </a:lvl3pPr>
      <a:lvl4pPr marL="1782763" indent="-254000" algn="l" defTabSz="1019175" rtl="0" eaLnBrk="0" fontAlgn="base" hangingPunct="0">
        <a:spcBef>
          <a:spcPct val="20000"/>
        </a:spcBef>
        <a:spcAft>
          <a:spcPct val="0"/>
        </a:spcAft>
        <a:buChar char="–"/>
        <a:defRPr sz="2200">
          <a:solidFill>
            <a:schemeClr val="tx1"/>
          </a:solidFill>
          <a:latin typeface="+mn-lt"/>
        </a:defRPr>
      </a:lvl4pPr>
      <a:lvl5pPr marL="2292350" indent="-254000" algn="l" defTabSz="1019175" rtl="0" eaLnBrk="0" fontAlgn="base" hangingPunct="0">
        <a:spcBef>
          <a:spcPct val="20000"/>
        </a:spcBef>
        <a:spcAft>
          <a:spcPct val="0"/>
        </a:spcAft>
        <a:buChar char="»"/>
        <a:defRPr sz="2200">
          <a:solidFill>
            <a:schemeClr val="tx1"/>
          </a:solidFill>
          <a:latin typeface="+mn-lt"/>
        </a:defRPr>
      </a:lvl5pPr>
      <a:lvl6pPr marL="2749550" indent="-254000" algn="l" defTabSz="1019175" rtl="0" fontAlgn="base">
        <a:spcBef>
          <a:spcPct val="20000"/>
        </a:spcBef>
        <a:spcAft>
          <a:spcPct val="0"/>
        </a:spcAft>
        <a:buChar char="»"/>
        <a:defRPr sz="2200">
          <a:solidFill>
            <a:schemeClr val="tx1"/>
          </a:solidFill>
          <a:latin typeface="+mn-lt"/>
        </a:defRPr>
      </a:lvl6pPr>
      <a:lvl7pPr marL="3206750" indent="-254000" algn="l" defTabSz="1019175" rtl="0" fontAlgn="base">
        <a:spcBef>
          <a:spcPct val="20000"/>
        </a:spcBef>
        <a:spcAft>
          <a:spcPct val="0"/>
        </a:spcAft>
        <a:buChar char="»"/>
        <a:defRPr sz="2200">
          <a:solidFill>
            <a:schemeClr val="tx1"/>
          </a:solidFill>
          <a:latin typeface="+mn-lt"/>
        </a:defRPr>
      </a:lvl7pPr>
      <a:lvl8pPr marL="3663950" indent="-254000" algn="l" defTabSz="1019175" rtl="0" fontAlgn="base">
        <a:spcBef>
          <a:spcPct val="20000"/>
        </a:spcBef>
        <a:spcAft>
          <a:spcPct val="0"/>
        </a:spcAft>
        <a:buChar char="»"/>
        <a:defRPr sz="2200">
          <a:solidFill>
            <a:schemeClr val="tx1"/>
          </a:solidFill>
          <a:latin typeface="+mn-lt"/>
        </a:defRPr>
      </a:lvl8pPr>
      <a:lvl9pPr marL="4121150" indent="-254000" algn="l" defTabSz="1019175" rtl="0" fontAlgn="base">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Office_Excel_Worksheet2.xls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5.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9.vml"/><Relationship Id="rId4" Type="http://schemas.openxmlformats.org/officeDocument/2006/relationships/oleObject" Target="../embeddings/oleObject7.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oleObject" Target="../embeddings/oleObject9.bin"/></Relationships>
</file>

<file path=ppt/slides/_rels/slide3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file:///E:\Weekly%20Economic%20Insights%20%20Consumer%20Confidence%20Edges%20Up.flv"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mailto:dave.adams@mcul.org"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553200"/>
            <a:ext cx="10058400" cy="12192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pic>
        <p:nvPicPr>
          <p:cNvPr id="4" name="Content Placeholder 3" descr="ACE-2010.jpg"/>
          <p:cNvPicPr>
            <a:picLocks noGrp="1" noChangeAspect="1"/>
          </p:cNvPicPr>
          <p:nvPr>
            <p:ph idx="1"/>
          </p:nvPr>
        </p:nvPicPr>
        <p:blipFill>
          <a:blip r:embed="rId2" cstate="print"/>
          <a:stretch>
            <a:fillRect/>
          </a:stretch>
        </p:blipFill>
        <p:spPr>
          <a:xfrm>
            <a:off x="5448300" y="431800"/>
            <a:ext cx="4032963" cy="949960"/>
          </a:xfrm>
        </p:spPr>
      </p:pic>
      <p:sp>
        <p:nvSpPr>
          <p:cNvPr id="5" name="TextBox 4"/>
          <p:cNvSpPr txBox="1"/>
          <p:nvPr/>
        </p:nvSpPr>
        <p:spPr>
          <a:xfrm>
            <a:off x="502920" y="7162820"/>
            <a:ext cx="9387840" cy="523220"/>
          </a:xfrm>
          <a:prstGeom prst="rect">
            <a:avLst/>
          </a:prstGeom>
          <a:noFill/>
        </p:spPr>
        <p:txBody>
          <a:bodyPr wrap="square" lIns="101882" tIns="50941" rIns="101882" bIns="50941" rtlCol="0">
            <a:spAutoFit/>
          </a:bodyPr>
          <a:lstStyle/>
          <a:p>
            <a:r>
              <a:rPr lang="en-US" sz="2700" b="1" dirty="0" smtClean="0">
                <a:solidFill>
                  <a:schemeClr val="bg1"/>
                </a:solidFill>
                <a:latin typeface="Helvetica Narrow" pitchFamily="34" charset="0"/>
              </a:rPr>
              <a:t>Great Lakes. Great People. Great Credit Unions. </a:t>
            </a:r>
            <a:r>
              <a:rPr lang="en-US" sz="2700" b="1" dirty="0" smtClean="0">
                <a:solidFill>
                  <a:srgbClr val="F0D400"/>
                </a:solidFill>
                <a:latin typeface="Helvetica Narrow" pitchFamily="34" charset="0"/>
              </a:rPr>
              <a:t>Positively Michigan!</a:t>
            </a:r>
            <a:endParaRPr lang="en-US" b="1" dirty="0">
              <a:solidFill>
                <a:srgbClr val="F0D400"/>
              </a:solidFill>
              <a:latin typeface="Helvetica Narrow" pitchFamily="34" charset="0"/>
            </a:endParaRPr>
          </a:p>
        </p:txBody>
      </p:sp>
      <p:sp>
        <p:nvSpPr>
          <p:cNvPr id="10" name="TextBox 9"/>
          <p:cNvSpPr txBox="1"/>
          <p:nvPr/>
        </p:nvSpPr>
        <p:spPr>
          <a:xfrm>
            <a:off x="922020" y="1986281"/>
            <a:ext cx="8214360" cy="2611256"/>
          </a:xfrm>
          <a:prstGeom prst="rect">
            <a:avLst/>
          </a:prstGeom>
          <a:noFill/>
        </p:spPr>
        <p:txBody>
          <a:bodyPr wrap="square" lIns="101882" tIns="50941" rIns="101882" bIns="50941" rtlCol="0">
            <a:spAutoFit/>
          </a:bodyPr>
          <a:lstStyle/>
          <a:p>
            <a:pPr algn="ctr"/>
            <a:r>
              <a:rPr lang="en-US" sz="5300" b="1" dirty="0" smtClean="0"/>
              <a:t>Board Financial Literacy</a:t>
            </a:r>
            <a:r>
              <a:rPr lang="en-US" sz="1300" b="1" dirty="0" smtClean="0"/>
              <a:t/>
            </a:r>
            <a:br>
              <a:rPr lang="en-US" sz="1300" b="1" dirty="0" smtClean="0"/>
            </a:br>
            <a:r>
              <a:rPr lang="en-US" sz="1300" b="1" dirty="0" smtClean="0"/>
              <a:t/>
            </a:r>
            <a:br>
              <a:rPr lang="en-US" sz="1300" b="1" dirty="0" smtClean="0"/>
            </a:br>
            <a:r>
              <a:rPr lang="en-US" sz="2700" dirty="0" smtClean="0"/>
              <a:t>May </a:t>
            </a:r>
            <a:r>
              <a:rPr lang="en-US" sz="2700" dirty="0" smtClean="0"/>
              <a:t>13th, </a:t>
            </a:r>
            <a:r>
              <a:rPr lang="en-US" sz="2700" dirty="0" smtClean="0"/>
              <a:t>2011    </a:t>
            </a:r>
            <a:r>
              <a:rPr lang="en-US" sz="2700" dirty="0" smtClean="0"/>
              <a:t>3:45 </a:t>
            </a:r>
            <a:r>
              <a:rPr lang="en-US" sz="2700" dirty="0" smtClean="0"/>
              <a:t>p.m.</a:t>
            </a:r>
            <a:r>
              <a:rPr lang="en-US" sz="1600" b="1" dirty="0" smtClean="0"/>
              <a:t/>
            </a:r>
            <a:br>
              <a:rPr lang="en-US" sz="1600" b="1" dirty="0" smtClean="0"/>
            </a:br>
            <a:endParaRPr lang="en-US" sz="1600" dirty="0"/>
          </a:p>
          <a:p>
            <a:pPr algn="ctr"/>
            <a:r>
              <a:rPr lang="en-US" b="1" dirty="0" smtClean="0"/>
              <a:t>Facilitated by: </a:t>
            </a:r>
            <a:r>
              <a:rPr lang="en-US" b="1" dirty="0" smtClean="0"/>
              <a:t>Mike Moyes of MCUL/</a:t>
            </a:r>
            <a:r>
              <a:rPr lang="en-US" b="1" dirty="0" err="1" smtClean="0"/>
              <a:t>CUcorp</a:t>
            </a:r>
            <a:endParaRPr lang="en-US" b="1" dirty="0" smtClean="0"/>
          </a:p>
          <a:p>
            <a:pPr algn="ctr"/>
            <a:endParaRPr lang="en-US" dirty="0"/>
          </a:p>
          <a:p>
            <a:pPr algn="ctr"/>
            <a:r>
              <a:rPr lang="en-US" b="1" dirty="0" smtClean="0"/>
              <a:t>Sponsored by</a:t>
            </a:r>
            <a:endParaRPr lang="en-US" b="1" dirty="0"/>
          </a:p>
        </p:txBody>
      </p:sp>
      <p:sp>
        <p:nvSpPr>
          <p:cNvPr id="11" name="Rectangle 10"/>
          <p:cNvSpPr/>
          <p:nvPr/>
        </p:nvSpPr>
        <p:spPr>
          <a:xfrm>
            <a:off x="4114800" y="5029200"/>
            <a:ext cx="1844040"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pic>
        <p:nvPicPr>
          <p:cNvPr id="15" name="Picture 14" descr="MCUL_CUcorp_combo.JPG"/>
          <p:cNvPicPr>
            <a:picLocks noChangeAspect="1"/>
          </p:cNvPicPr>
          <p:nvPr/>
        </p:nvPicPr>
        <p:blipFill>
          <a:blip r:embed="rId3" cstate="print"/>
          <a:stretch>
            <a:fillRect/>
          </a:stretch>
        </p:blipFill>
        <p:spPr>
          <a:xfrm>
            <a:off x="419100" y="431800"/>
            <a:ext cx="4365625" cy="863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Every Director must develop: </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971800"/>
            <a:ext cx="9220200" cy="4524315"/>
          </a:xfrm>
          <a:prstGeom prst="rect">
            <a:avLst/>
          </a:prstGeom>
        </p:spPr>
        <p:txBody>
          <a:bodyPr>
            <a:spAutoFit/>
          </a:bodyPr>
          <a:lstStyle/>
          <a:p>
            <a:pPr>
              <a:buFont typeface="Wingdings" pitchFamily="2" charset="2"/>
              <a:buChar char="Ø"/>
              <a:defRPr/>
            </a:pPr>
            <a:r>
              <a:rPr lang="en-US" sz="3200" dirty="0" smtClean="0"/>
              <a:t>The ability to read and understand a FCU’s</a:t>
            </a:r>
          </a:p>
          <a:p>
            <a:r>
              <a:rPr lang="en-US" sz="3200" dirty="0" smtClean="0"/>
              <a:t>Balance Sheet and Income Statement, along with</a:t>
            </a:r>
          </a:p>
          <a:p>
            <a:endParaRPr lang="en-US" sz="3200" dirty="0" smtClean="0"/>
          </a:p>
          <a:p>
            <a:pPr>
              <a:buFont typeface="Wingdings" pitchFamily="2" charset="2"/>
              <a:buChar char="Ø"/>
            </a:pPr>
            <a:r>
              <a:rPr lang="en-US" sz="3200" dirty="0" smtClean="0"/>
              <a:t>The ability to “ask, as appropriate, substantive</a:t>
            </a:r>
          </a:p>
          <a:p>
            <a:r>
              <a:rPr lang="en-US" sz="3200" dirty="0" smtClean="0"/>
              <a:t>questions of management and the internal and</a:t>
            </a:r>
          </a:p>
          <a:p>
            <a:r>
              <a:rPr lang="en-US" sz="3200" dirty="0" smtClean="0"/>
              <a:t>external auditors”</a:t>
            </a:r>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pic>
        <p:nvPicPr>
          <p:cNvPr id="7" name="Picture 6"/>
          <p:cNvPicPr>
            <a:picLocks noChangeAspect="1" noChangeArrowheads="1"/>
          </p:cNvPicPr>
          <p:nvPr/>
        </p:nvPicPr>
        <p:blipFill>
          <a:blip r:embed="rId2" cstate="print"/>
          <a:srcRect/>
          <a:stretch>
            <a:fillRect/>
          </a:stretch>
        </p:blipFill>
        <p:spPr bwMode="auto">
          <a:xfrm>
            <a:off x="7772400" y="457200"/>
            <a:ext cx="1828800" cy="2243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When is this due?</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971800"/>
            <a:ext cx="9220200" cy="5016758"/>
          </a:xfrm>
          <a:prstGeom prst="rect">
            <a:avLst/>
          </a:prstGeom>
        </p:spPr>
        <p:txBody>
          <a:bodyPr>
            <a:spAutoFit/>
          </a:bodyPr>
          <a:lstStyle/>
          <a:p>
            <a:pPr>
              <a:buFont typeface="Wingdings" pitchFamily="2" charset="2"/>
              <a:buChar char="Ø"/>
              <a:defRPr/>
            </a:pPr>
            <a:r>
              <a:rPr lang="en-US" sz="3200" dirty="0" smtClean="0"/>
              <a:t> All FCU directors must receive basic financial</a:t>
            </a:r>
          </a:p>
          <a:p>
            <a:r>
              <a:rPr lang="en-US" sz="3200" dirty="0" smtClean="0"/>
              <a:t>literacy training by this July (2011).</a:t>
            </a:r>
          </a:p>
          <a:p>
            <a:endParaRPr lang="en-US" sz="3200" dirty="0" smtClean="0"/>
          </a:p>
          <a:p>
            <a:pPr>
              <a:buFont typeface="Wingdings" pitchFamily="2" charset="2"/>
              <a:buChar char="Ø"/>
            </a:pPr>
            <a:r>
              <a:rPr lang="en-US" sz="3200" dirty="0" smtClean="0"/>
              <a:t> Every new FCU director must receive basic financial literacy within six months of his or her election or appointment to the board.</a:t>
            </a:r>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pic>
        <p:nvPicPr>
          <p:cNvPr id="6" name="Picture 5"/>
          <p:cNvPicPr>
            <a:picLocks noChangeAspect="1" noChangeArrowheads="1"/>
          </p:cNvPicPr>
          <p:nvPr/>
        </p:nvPicPr>
        <p:blipFill>
          <a:blip r:embed="rId2" cstate="print"/>
          <a:srcRect/>
          <a:stretch>
            <a:fillRect/>
          </a:stretch>
        </p:blipFill>
        <p:spPr bwMode="auto">
          <a:xfrm>
            <a:off x="7772400" y="457200"/>
            <a:ext cx="1828800" cy="2243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Accounting and Finance Principles</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971800"/>
            <a:ext cx="9220200" cy="6001643"/>
          </a:xfrm>
          <a:prstGeom prst="rect">
            <a:avLst/>
          </a:prstGeom>
        </p:spPr>
        <p:txBody>
          <a:bodyPr>
            <a:spAutoFit/>
          </a:bodyPr>
          <a:lstStyle/>
          <a:p>
            <a:pPr>
              <a:buFont typeface="Wingdings" pitchFamily="2" charset="2"/>
              <a:buChar char="Ø"/>
            </a:pPr>
            <a:r>
              <a:rPr lang="en-US" sz="3200" dirty="0" smtClean="0"/>
              <a:t>Every transaction that takes place at the credit union is captured by the computer system.  </a:t>
            </a:r>
          </a:p>
          <a:p>
            <a:pPr>
              <a:buFont typeface="Wingdings" pitchFamily="2" charset="2"/>
              <a:buChar char="Ø"/>
            </a:pPr>
            <a:r>
              <a:rPr lang="en-US" sz="3200" dirty="0" smtClean="0"/>
              <a:t>Each is recorded in the General Ledger.</a:t>
            </a:r>
          </a:p>
          <a:p>
            <a:pPr>
              <a:buFont typeface="Wingdings" pitchFamily="2" charset="2"/>
              <a:buChar char="Ø"/>
            </a:pPr>
            <a:r>
              <a:rPr lang="en-US" sz="3200" dirty="0" smtClean="0"/>
              <a:t>Every transaction will have a least one Debit and one Credit recorded. Debits equal Credits.</a:t>
            </a:r>
          </a:p>
          <a:p>
            <a:pPr>
              <a:buFont typeface="Wingdings" pitchFamily="2" charset="2"/>
              <a:buChar char="Ø"/>
            </a:pPr>
            <a:r>
              <a:rPr lang="en-US" sz="3200" dirty="0" smtClean="0"/>
              <a:t>All of these GL Accounts contribute to a major category on the Financial Statements. </a:t>
            </a:r>
          </a:p>
          <a:p>
            <a:endParaRPr lang="en-US" sz="3200" dirty="0" smtClean="0"/>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graphicFrame>
        <p:nvGraphicFramePr>
          <p:cNvPr id="52225" name="Object 1"/>
          <p:cNvGraphicFramePr>
            <a:graphicFrameLocks noChangeAspect="1"/>
          </p:cNvGraphicFramePr>
          <p:nvPr/>
        </p:nvGraphicFramePr>
        <p:xfrm>
          <a:off x="7315200" y="609600"/>
          <a:ext cx="2262188" cy="1303338"/>
        </p:xfrm>
        <a:graphic>
          <a:graphicData uri="http://schemas.openxmlformats.org/presentationml/2006/ole">
            <p:oleObj spid="_x0000_s52225" name="Drawing" r:id="rId3" imgW="3390840" imgH="1952640" progId="">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Balance Sheet</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971800"/>
            <a:ext cx="9220200" cy="6001643"/>
          </a:xfrm>
          <a:prstGeom prst="rect">
            <a:avLst/>
          </a:prstGeom>
        </p:spPr>
        <p:txBody>
          <a:bodyPr>
            <a:spAutoFit/>
          </a:bodyPr>
          <a:lstStyle/>
          <a:p>
            <a:pPr>
              <a:buFont typeface="Wingdings" pitchFamily="2" charset="2"/>
              <a:buChar char="Ø"/>
              <a:defRPr/>
            </a:pPr>
            <a:r>
              <a:rPr lang="en-US" sz="3200" dirty="0" smtClean="0"/>
              <a:t>The Balance Sheet or Statement of Financial Condition lists the Assets, Liabilities, Savings and Equity accounts of a credit union.</a:t>
            </a:r>
          </a:p>
          <a:p>
            <a:pPr>
              <a:buFont typeface="Wingdings" pitchFamily="2" charset="2"/>
              <a:buChar char="Ø"/>
              <a:defRPr/>
            </a:pPr>
            <a:endParaRPr lang="en-US" sz="3200" dirty="0" smtClean="0"/>
          </a:p>
          <a:p>
            <a:pPr>
              <a:buFont typeface="Wingdings" pitchFamily="2" charset="2"/>
              <a:buChar char="Ø"/>
              <a:defRPr/>
            </a:pPr>
            <a:r>
              <a:rPr lang="en-US" sz="3200" dirty="0" smtClean="0"/>
              <a:t>It’s a “snapshot in time”, showing the financial state of the credit union, on a specific date such as a month end or year end.</a:t>
            </a:r>
          </a:p>
          <a:p>
            <a:pPr>
              <a:buFont typeface="Wingdings" pitchFamily="2" charset="2"/>
              <a:buChar char="Ø"/>
            </a:pPr>
            <a:endParaRPr lang="en-US" sz="3200" dirty="0" smtClean="0"/>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pic>
        <p:nvPicPr>
          <p:cNvPr id="6" name="Picture 5"/>
          <p:cNvPicPr>
            <a:picLocks noChangeAspect="1" noChangeArrowheads="1"/>
          </p:cNvPicPr>
          <p:nvPr/>
        </p:nvPicPr>
        <p:blipFill>
          <a:blip r:embed="rId2" cstate="print"/>
          <a:srcRect/>
          <a:stretch>
            <a:fillRect/>
          </a:stretch>
        </p:blipFill>
        <p:spPr bwMode="auto">
          <a:xfrm>
            <a:off x="7315200" y="685800"/>
            <a:ext cx="24384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Balance Sheet</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971800"/>
            <a:ext cx="9220200" cy="4031873"/>
          </a:xfrm>
          <a:prstGeom prst="rect">
            <a:avLst/>
          </a:prstGeom>
        </p:spPr>
        <p:txBody>
          <a:bodyPr>
            <a:spAutoFit/>
          </a:bodyPr>
          <a:lstStyle/>
          <a:p>
            <a:pPr>
              <a:buFont typeface="Wingdings" pitchFamily="2" charset="2"/>
              <a:buChar char="Ø"/>
              <a:defRPr/>
            </a:pPr>
            <a:r>
              <a:rPr lang="en-US" sz="3200" dirty="0" smtClean="0"/>
              <a:t>Formula:  </a:t>
            </a:r>
          </a:p>
          <a:p>
            <a:pPr>
              <a:buFont typeface="Wingdings" pitchFamily="2" charset="2"/>
              <a:buChar char="Ø"/>
              <a:defRPr/>
            </a:pPr>
            <a:endParaRPr lang="en-US" sz="3200" dirty="0" smtClean="0"/>
          </a:p>
          <a:p>
            <a:pPr>
              <a:defRPr/>
            </a:pPr>
            <a:r>
              <a:rPr lang="en-US" sz="3200" dirty="0" smtClean="0"/>
              <a:t>	Assets= Liabilities plus Equity</a:t>
            </a:r>
          </a:p>
          <a:p>
            <a:pPr>
              <a:buFont typeface="Wingdings" pitchFamily="2" charset="2"/>
              <a:buChar char="Ø"/>
            </a:pPr>
            <a:endParaRPr lang="en-US" sz="3200" dirty="0" smtClean="0"/>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pic>
        <p:nvPicPr>
          <p:cNvPr id="6" name="Picture 5"/>
          <p:cNvPicPr>
            <a:picLocks noChangeAspect="1" noChangeArrowheads="1"/>
          </p:cNvPicPr>
          <p:nvPr/>
        </p:nvPicPr>
        <p:blipFill>
          <a:blip r:embed="rId2" cstate="print"/>
          <a:srcRect/>
          <a:stretch>
            <a:fillRect/>
          </a:stretch>
        </p:blipFill>
        <p:spPr bwMode="auto">
          <a:xfrm>
            <a:off x="7315200" y="685800"/>
            <a:ext cx="24384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graphicFrame>
        <p:nvGraphicFramePr>
          <p:cNvPr id="13" name="Object 12"/>
          <p:cNvGraphicFramePr>
            <a:graphicFrameLocks noChangeAspect="1"/>
          </p:cNvGraphicFramePr>
          <p:nvPr/>
        </p:nvGraphicFramePr>
        <p:xfrm>
          <a:off x="470330" y="1143000"/>
          <a:ext cx="9187609" cy="4800600"/>
        </p:xfrm>
        <a:graphic>
          <a:graphicData uri="http://schemas.openxmlformats.org/presentationml/2006/ole">
            <p:oleObj spid="_x0000_s93190" name="Worksheet" r:id="rId3" imgW="5924499" imgH="3095676" progId="Excel.Sheet.12">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Assets</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971800"/>
            <a:ext cx="9220200" cy="6001643"/>
          </a:xfrm>
          <a:prstGeom prst="rect">
            <a:avLst/>
          </a:prstGeom>
        </p:spPr>
        <p:txBody>
          <a:bodyPr>
            <a:spAutoFit/>
          </a:bodyPr>
          <a:lstStyle/>
          <a:p>
            <a:pPr>
              <a:buFont typeface="Wingdings" pitchFamily="2" charset="2"/>
              <a:buChar char="Ø"/>
              <a:defRPr/>
            </a:pPr>
            <a:r>
              <a:rPr lang="en-US" sz="3200" dirty="0" smtClean="0"/>
              <a:t>Assets are things of value a credit union owns. </a:t>
            </a:r>
          </a:p>
          <a:p>
            <a:pPr>
              <a:buFont typeface="Wingdings" pitchFamily="2" charset="2"/>
              <a:buChar char="Ø"/>
              <a:defRPr/>
            </a:pPr>
            <a:endParaRPr lang="en-US" sz="3200" dirty="0" smtClean="0"/>
          </a:p>
          <a:p>
            <a:pPr>
              <a:buFont typeface="Wingdings" pitchFamily="2" charset="2"/>
              <a:buChar char="Ø"/>
              <a:defRPr/>
            </a:pPr>
            <a:r>
              <a:rPr lang="en-US" sz="3200" dirty="0" smtClean="0"/>
              <a:t>Loans to Members</a:t>
            </a:r>
          </a:p>
          <a:p>
            <a:pPr>
              <a:buFont typeface="Wingdings" pitchFamily="2" charset="2"/>
              <a:buChar char="Ø"/>
              <a:defRPr/>
            </a:pPr>
            <a:r>
              <a:rPr lang="en-US" sz="3200" dirty="0" smtClean="0"/>
              <a:t>Cash</a:t>
            </a:r>
          </a:p>
          <a:p>
            <a:pPr>
              <a:buFont typeface="Wingdings" pitchFamily="2" charset="2"/>
              <a:buChar char="Ø"/>
              <a:defRPr/>
            </a:pPr>
            <a:r>
              <a:rPr lang="en-US" sz="3200" dirty="0" smtClean="0"/>
              <a:t>Investments</a:t>
            </a:r>
          </a:p>
          <a:p>
            <a:pPr>
              <a:buFont typeface="Wingdings" pitchFamily="2" charset="2"/>
              <a:buChar char="Ø"/>
              <a:defRPr/>
            </a:pPr>
            <a:r>
              <a:rPr lang="en-US" sz="3200" dirty="0" smtClean="0"/>
              <a:t>Buildings</a:t>
            </a:r>
          </a:p>
          <a:p>
            <a:pPr>
              <a:buFont typeface="Wingdings" pitchFamily="2" charset="2"/>
              <a:buChar char="Ø"/>
              <a:defRPr/>
            </a:pPr>
            <a:r>
              <a:rPr lang="en-US" sz="3200" dirty="0" smtClean="0"/>
              <a:t>Equipment and Furniture</a:t>
            </a:r>
          </a:p>
          <a:p>
            <a:pPr>
              <a:buFont typeface="Wingdings" pitchFamily="2" charset="2"/>
              <a:buChar char="Ø"/>
            </a:pPr>
            <a:endParaRPr lang="en-US" sz="3200" dirty="0" smtClean="0"/>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pic>
        <p:nvPicPr>
          <p:cNvPr id="6" name="Picture 4" descr="C:\Program Files\Microsoft Office\MEDIA\CAGCAT10\j0283209.gif"/>
          <p:cNvPicPr>
            <a:picLocks noChangeAspect="1" noChangeArrowheads="1" noCrop="1"/>
          </p:cNvPicPr>
          <p:nvPr/>
        </p:nvPicPr>
        <p:blipFill>
          <a:blip r:embed="rId2" cstate="print"/>
          <a:srcRect/>
          <a:stretch>
            <a:fillRect/>
          </a:stretch>
        </p:blipFill>
        <p:spPr bwMode="auto">
          <a:xfrm>
            <a:off x="7924800" y="381000"/>
            <a:ext cx="1828800" cy="17890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mp.svg"/>
          <p:cNvPicPr>
            <a:picLocks/>
          </p:cNvPicPr>
          <p:nvPr/>
        </p:nvPicPr>
        <p:blipFill>
          <a:blip r:embed="rId2" cstate="print"/>
          <a:stretch>
            <a:fillRect/>
          </a:stretch>
        </p:blipFill>
        <p:spPr>
          <a:xfrm>
            <a:off x="0" y="0"/>
            <a:ext cx="10058400" cy="77724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Assets</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533400" y="2209800"/>
            <a:ext cx="9220200" cy="6986528"/>
          </a:xfrm>
          <a:prstGeom prst="rect">
            <a:avLst/>
          </a:prstGeom>
        </p:spPr>
        <p:txBody>
          <a:bodyPr>
            <a:spAutoFit/>
          </a:bodyPr>
          <a:lstStyle/>
          <a:p>
            <a:pPr>
              <a:buFont typeface="Wingdings" pitchFamily="2" charset="2"/>
              <a:buChar char="Ø"/>
              <a:defRPr/>
            </a:pPr>
            <a:r>
              <a:rPr lang="en-US" sz="3200" dirty="0" smtClean="0"/>
              <a:t>Loan rates are higher than Investment rates. In almost every case, it’s better to have as many quality loans as possible.  What you can’t lend out you invest to get a better return than overnight funds.</a:t>
            </a:r>
          </a:p>
          <a:p>
            <a:pPr>
              <a:buFont typeface="Wingdings" pitchFamily="2" charset="2"/>
              <a:buChar char="Ø"/>
              <a:defRPr/>
            </a:pPr>
            <a:r>
              <a:rPr lang="en-US" sz="3200" dirty="0" smtClean="0"/>
              <a:t>Investments should be laddered to mature when the funds will most likely be needed.  Usually this is in the Spring and Summer when loan demand is higher.</a:t>
            </a:r>
          </a:p>
          <a:p>
            <a:pPr>
              <a:buFont typeface="Wingdings" pitchFamily="2" charset="2"/>
              <a:buChar char="Ø"/>
            </a:pPr>
            <a:endParaRPr lang="en-US" sz="3200" dirty="0" smtClean="0"/>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pic>
        <p:nvPicPr>
          <p:cNvPr id="6" name="Picture 4" descr="C:\Program Files\Microsoft Office\MEDIA\CAGCAT10\j0283209.gif"/>
          <p:cNvPicPr>
            <a:picLocks noChangeAspect="1" noChangeArrowheads="1" noCrop="1"/>
          </p:cNvPicPr>
          <p:nvPr/>
        </p:nvPicPr>
        <p:blipFill>
          <a:blip r:embed="rId2" cstate="print"/>
          <a:srcRect/>
          <a:stretch>
            <a:fillRect/>
          </a:stretch>
        </p:blipFill>
        <p:spPr bwMode="auto">
          <a:xfrm>
            <a:off x="7924800" y="381000"/>
            <a:ext cx="1828800" cy="17890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Assets</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533400" y="2209800"/>
            <a:ext cx="9220200" cy="6001643"/>
          </a:xfrm>
          <a:prstGeom prst="rect">
            <a:avLst/>
          </a:prstGeom>
        </p:spPr>
        <p:txBody>
          <a:bodyPr>
            <a:spAutoFit/>
          </a:bodyPr>
          <a:lstStyle/>
          <a:p>
            <a:pPr>
              <a:buFont typeface="Wingdings" pitchFamily="2" charset="2"/>
              <a:buChar char="Ø"/>
              <a:defRPr/>
            </a:pPr>
            <a:r>
              <a:rPr lang="en-US" sz="3200" dirty="0" smtClean="0"/>
              <a:t>Building branches should follow careful analysis of what the new building costs and expenses will do to the Income Statement.</a:t>
            </a:r>
          </a:p>
          <a:p>
            <a:pPr>
              <a:buFont typeface="Wingdings" pitchFamily="2" charset="2"/>
              <a:buChar char="Ø"/>
              <a:defRPr/>
            </a:pPr>
            <a:endParaRPr lang="en-US" sz="3200" dirty="0" smtClean="0"/>
          </a:p>
          <a:p>
            <a:pPr>
              <a:buFont typeface="Wingdings" pitchFamily="2" charset="2"/>
              <a:buChar char="Ø"/>
              <a:defRPr/>
            </a:pPr>
            <a:r>
              <a:rPr lang="en-US" sz="3200" dirty="0" smtClean="0"/>
              <a:t>Computers, ATMs, Equipment, Furniture and fixtures should be depreciated over the useful life of the asset and not completely at purchase.</a:t>
            </a:r>
          </a:p>
          <a:p>
            <a:pPr>
              <a:buFont typeface="Wingdings" pitchFamily="2" charset="2"/>
              <a:buChar char="Ø"/>
            </a:pPr>
            <a:endParaRPr lang="en-US" sz="3200" dirty="0" smtClean="0"/>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pic>
        <p:nvPicPr>
          <p:cNvPr id="6" name="Picture 4" descr="C:\Program Files\Microsoft Office\MEDIA\CAGCAT10\j0283209.gif"/>
          <p:cNvPicPr>
            <a:picLocks noChangeAspect="1" noChangeArrowheads="1" noCrop="1"/>
          </p:cNvPicPr>
          <p:nvPr/>
        </p:nvPicPr>
        <p:blipFill>
          <a:blip r:embed="rId2" cstate="print"/>
          <a:srcRect/>
          <a:stretch>
            <a:fillRect/>
          </a:stretch>
        </p:blipFill>
        <p:spPr bwMode="auto">
          <a:xfrm>
            <a:off x="7924800" y="381000"/>
            <a:ext cx="1828800" cy="17890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1"/>
          <p:cNvSpPr>
            <a:spLocks noGrp="1" noChangeArrowheads="1"/>
          </p:cNvSpPr>
          <p:nvPr>
            <p:ph type="ctrTitle"/>
          </p:nvPr>
        </p:nvSpPr>
        <p:spPr>
          <a:xfrm>
            <a:off x="381000" y="2590800"/>
            <a:ext cx="9304338" cy="1295400"/>
          </a:xfrm>
        </p:spPr>
        <p:txBody>
          <a:bodyPr/>
          <a:lstStyle/>
          <a:p>
            <a:pPr algn="ctr" defTabSz="1017588"/>
            <a:r>
              <a:rPr lang="en-US" sz="4800" b="0" dirty="0" smtClean="0">
                <a:solidFill>
                  <a:srgbClr val="0070C0"/>
                </a:solidFill>
                <a:latin typeface="Tahoma" pitchFamily="34" charset="0"/>
                <a:cs typeface="Tahoma" pitchFamily="34" charset="0"/>
              </a:rPr>
              <a:t/>
            </a:r>
            <a:br>
              <a:rPr lang="en-US" sz="4800" b="0" dirty="0" smtClean="0">
                <a:solidFill>
                  <a:srgbClr val="0070C0"/>
                </a:solidFill>
                <a:latin typeface="Tahoma" pitchFamily="34" charset="0"/>
                <a:cs typeface="Tahoma" pitchFamily="34" charset="0"/>
              </a:rPr>
            </a:br>
            <a:r>
              <a:rPr lang="en-US" sz="4800" b="0" dirty="0" smtClean="0">
                <a:solidFill>
                  <a:srgbClr val="0070C0"/>
                </a:solidFill>
                <a:latin typeface="Tahoma" pitchFamily="34" charset="0"/>
                <a:cs typeface="Tahoma" pitchFamily="34" charset="0"/>
              </a:rPr>
              <a:t>Board Financial Literacy</a:t>
            </a:r>
          </a:p>
        </p:txBody>
      </p:sp>
      <p:sp>
        <p:nvSpPr>
          <p:cNvPr id="71692" name="Rectangle 12"/>
          <p:cNvSpPr>
            <a:spLocks noGrp="1" noChangeArrowheads="1"/>
          </p:cNvSpPr>
          <p:nvPr>
            <p:ph type="subTitle" idx="1"/>
          </p:nvPr>
        </p:nvSpPr>
        <p:spPr>
          <a:xfrm>
            <a:off x="1600200" y="3657600"/>
            <a:ext cx="7208838" cy="1985963"/>
          </a:xfrm>
        </p:spPr>
        <p:txBody>
          <a:bodyPr/>
          <a:lstStyle/>
          <a:p>
            <a:pPr defTabSz="1019056">
              <a:defRPr/>
            </a:pPr>
            <a:endParaRPr lang="en-US" sz="3900" i="1" dirty="0" smtClean="0">
              <a:effectLst>
                <a:outerShdw blurRad="38100" dist="38100" dir="2700000" algn="tl">
                  <a:srgbClr val="000000"/>
                </a:outerShdw>
              </a:effectLst>
            </a:endParaRPr>
          </a:p>
          <a:p>
            <a:pPr algn="ctr" defTabSz="1019056">
              <a:defRPr/>
            </a:pPr>
            <a:r>
              <a:rPr lang="en-US" sz="3600" dirty="0" smtClean="0">
                <a:solidFill>
                  <a:srgbClr val="0070C0"/>
                </a:solidFill>
                <a:latin typeface="Tahoma" pitchFamily="34" charset="0"/>
                <a:cs typeface="Tahoma" pitchFamily="34" charset="0"/>
              </a:rPr>
              <a:t>AC&amp;E Presentation</a:t>
            </a:r>
            <a:endParaRPr lang="en-US" sz="3600" dirty="0">
              <a:solidFill>
                <a:srgbClr val="0070C0"/>
              </a:solidFill>
              <a:latin typeface="Tahoma" pitchFamily="34" charset="0"/>
              <a:cs typeface="Tahoma" pitchFamily="34" charset="0"/>
            </a:endParaRPr>
          </a:p>
        </p:txBody>
      </p:sp>
      <p:sp>
        <p:nvSpPr>
          <p:cNvPr id="37892"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37893" name="Picture 37" descr="MCUL CUcorp Combo.jpg"/>
          <p:cNvPicPr>
            <a:picLocks noChangeAspect="1"/>
          </p:cNvPicPr>
          <p:nvPr/>
        </p:nvPicPr>
        <p:blipFill>
          <a:blip r:embed="rId2" cstate="print"/>
          <a:srcRect/>
          <a:stretch>
            <a:fillRect/>
          </a:stretch>
        </p:blipFill>
        <p:spPr bwMode="auto">
          <a:xfrm>
            <a:off x="6934200" y="7010400"/>
            <a:ext cx="2895600" cy="592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Liabilities</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971800"/>
            <a:ext cx="9220200" cy="6494085"/>
          </a:xfrm>
          <a:prstGeom prst="rect">
            <a:avLst/>
          </a:prstGeom>
        </p:spPr>
        <p:txBody>
          <a:bodyPr>
            <a:spAutoFit/>
          </a:bodyPr>
          <a:lstStyle/>
          <a:p>
            <a:pPr>
              <a:buFont typeface="Wingdings" pitchFamily="2" charset="2"/>
              <a:buChar char="Ø"/>
              <a:defRPr/>
            </a:pPr>
            <a:r>
              <a:rPr lang="en-US" sz="3200" dirty="0" smtClean="0"/>
              <a:t>Invoices or Contract amounts owed to others.</a:t>
            </a:r>
          </a:p>
          <a:p>
            <a:pPr>
              <a:buFont typeface="Wingdings" pitchFamily="2" charset="2"/>
              <a:buChar char="Ø"/>
              <a:defRPr/>
            </a:pPr>
            <a:endParaRPr lang="en-US" sz="3200" dirty="0" smtClean="0"/>
          </a:p>
          <a:p>
            <a:pPr>
              <a:buFont typeface="Wingdings" pitchFamily="2" charset="2"/>
              <a:buChar char="Ø"/>
              <a:defRPr/>
            </a:pPr>
            <a:r>
              <a:rPr lang="en-US" sz="3200" dirty="0" smtClean="0"/>
              <a:t>Typically liabilities are:</a:t>
            </a:r>
          </a:p>
          <a:p>
            <a:pPr>
              <a:buFont typeface="Wingdings" pitchFamily="2" charset="2"/>
              <a:buChar char="Ø"/>
              <a:defRPr/>
            </a:pPr>
            <a:endParaRPr lang="en-US" sz="3200" dirty="0" smtClean="0"/>
          </a:p>
          <a:p>
            <a:pPr>
              <a:buFont typeface="Wingdings" pitchFamily="2" charset="2"/>
              <a:buChar char="Ø"/>
              <a:defRPr/>
            </a:pPr>
            <a:r>
              <a:rPr lang="en-US" sz="3200" dirty="0" smtClean="0"/>
              <a:t>Accounts Payable</a:t>
            </a:r>
          </a:p>
          <a:p>
            <a:pPr>
              <a:buFont typeface="Wingdings" pitchFamily="2" charset="2"/>
              <a:buChar char="Ø"/>
              <a:defRPr/>
            </a:pPr>
            <a:r>
              <a:rPr lang="en-US" sz="3200" dirty="0" smtClean="0"/>
              <a:t>Notes Payable</a:t>
            </a:r>
          </a:p>
          <a:p>
            <a:pPr>
              <a:buFont typeface="Wingdings" pitchFamily="2" charset="2"/>
              <a:buChar char="Ø"/>
              <a:defRPr/>
            </a:pPr>
            <a:r>
              <a:rPr lang="en-US" sz="3200" dirty="0" smtClean="0"/>
              <a:t>Interest Payable to Members for Deposits</a:t>
            </a:r>
          </a:p>
          <a:p>
            <a:pPr>
              <a:buFont typeface="Wingdings" pitchFamily="2" charset="2"/>
              <a:buChar char="Ø"/>
              <a:defRPr/>
            </a:pPr>
            <a:endParaRPr lang="en-US" sz="3200" dirty="0" smtClean="0"/>
          </a:p>
          <a:p>
            <a:pPr>
              <a:buFont typeface="Wingdings" pitchFamily="2" charset="2"/>
              <a:buChar char="Ø"/>
            </a:pPr>
            <a:endParaRPr lang="en-US" sz="3200" dirty="0" smtClean="0"/>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pic>
        <p:nvPicPr>
          <p:cNvPr id="6" name="Picture 3" descr="homebuilder.jpg"/>
          <p:cNvPicPr>
            <a:picLocks noChangeAspect="1"/>
          </p:cNvPicPr>
          <p:nvPr/>
        </p:nvPicPr>
        <p:blipFill>
          <a:blip r:embed="rId2" cstate="print"/>
          <a:srcRect/>
          <a:stretch>
            <a:fillRect/>
          </a:stretch>
        </p:blipFill>
        <p:spPr bwMode="auto">
          <a:xfrm>
            <a:off x="6324572" y="685800"/>
            <a:ext cx="3103592"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Liabilities</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971800"/>
            <a:ext cx="9220200" cy="6001643"/>
          </a:xfrm>
          <a:prstGeom prst="rect">
            <a:avLst/>
          </a:prstGeom>
        </p:spPr>
        <p:txBody>
          <a:bodyPr>
            <a:spAutoFit/>
          </a:bodyPr>
          <a:lstStyle/>
          <a:p>
            <a:pPr>
              <a:buFont typeface="Wingdings" pitchFamily="2" charset="2"/>
              <a:buChar char="Ø"/>
              <a:defRPr/>
            </a:pPr>
            <a:r>
              <a:rPr lang="en-US" sz="3200" dirty="0" smtClean="0"/>
              <a:t>Some member savings accounts pay dividends quarterly.  The dividend expense is accrued as a liability over three months and then paid to members.</a:t>
            </a:r>
          </a:p>
          <a:p>
            <a:pPr>
              <a:buFont typeface="Wingdings" pitchFamily="2" charset="2"/>
              <a:buChar char="Ø"/>
              <a:defRPr/>
            </a:pPr>
            <a:endParaRPr lang="en-US" sz="3200" dirty="0" smtClean="0"/>
          </a:p>
          <a:p>
            <a:pPr>
              <a:defRPr/>
            </a:pPr>
            <a:endParaRPr lang="en-US" sz="3200" dirty="0" smtClean="0"/>
          </a:p>
          <a:p>
            <a:pPr>
              <a:buFont typeface="Wingdings" pitchFamily="2" charset="2"/>
              <a:buChar char="Ø"/>
              <a:defRPr/>
            </a:pPr>
            <a:endParaRPr lang="en-US" sz="3200" dirty="0" smtClean="0"/>
          </a:p>
          <a:p>
            <a:pPr>
              <a:buFont typeface="Wingdings" pitchFamily="2" charset="2"/>
              <a:buChar char="Ø"/>
            </a:pPr>
            <a:endParaRPr lang="en-US" sz="3200" dirty="0" smtClean="0"/>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pic>
        <p:nvPicPr>
          <p:cNvPr id="6" name="Picture 3" descr="homebuilder.jpg"/>
          <p:cNvPicPr>
            <a:picLocks noChangeAspect="1"/>
          </p:cNvPicPr>
          <p:nvPr/>
        </p:nvPicPr>
        <p:blipFill>
          <a:blip r:embed="rId2" cstate="print"/>
          <a:srcRect/>
          <a:stretch>
            <a:fillRect/>
          </a:stretch>
        </p:blipFill>
        <p:spPr bwMode="auto">
          <a:xfrm>
            <a:off x="6324572" y="685800"/>
            <a:ext cx="3103592"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Member (Owners) Equity</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514600"/>
            <a:ext cx="9220200" cy="6494085"/>
          </a:xfrm>
          <a:prstGeom prst="rect">
            <a:avLst/>
          </a:prstGeom>
        </p:spPr>
        <p:txBody>
          <a:bodyPr>
            <a:spAutoFit/>
          </a:bodyPr>
          <a:lstStyle/>
          <a:p>
            <a:pPr>
              <a:buFont typeface="Wingdings" pitchFamily="2" charset="2"/>
              <a:buChar char="Ø"/>
              <a:defRPr/>
            </a:pPr>
            <a:r>
              <a:rPr lang="en-US" sz="3200" dirty="0" smtClean="0"/>
              <a:t>Equity or Capital Reserves allow the credit union to absorb setbacks and losses without doing damage to its own long term viability.</a:t>
            </a:r>
          </a:p>
          <a:p>
            <a:pPr>
              <a:defRPr/>
            </a:pPr>
            <a:endParaRPr lang="en-US" sz="3200" dirty="0" smtClean="0"/>
          </a:p>
          <a:p>
            <a:pPr>
              <a:buFont typeface="Wingdings" pitchFamily="2" charset="2"/>
              <a:buChar char="Ø"/>
              <a:defRPr/>
            </a:pPr>
            <a:r>
              <a:rPr lang="en-US" sz="3200" dirty="0" smtClean="0"/>
              <a:t>All Member Deposit Accounts</a:t>
            </a:r>
          </a:p>
          <a:p>
            <a:pPr>
              <a:buFont typeface="Wingdings" pitchFamily="2" charset="2"/>
              <a:buChar char="Ø"/>
              <a:defRPr/>
            </a:pPr>
            <a:r>
              <a:rPr lang="en-US" sz="3200" dirty="0" smtClean="0"/>
              <a:t>Regular and Other Reserve Accounts</a:t>
            </a:r>
          </a:p>
          <a:p>
            <a:pPr>
              <a:buFont typeface="Wingdings" pitchFamily="2" charset="2"/>
              <a:buChar char="Ø"/>
              <a:defRPr/>
            </a:pPr>
            <a:r>
              <a:rPr lang="en-US" sz="3200" dirty="0" smtClean="0"/>
              <a:t>Undivided Earnings</a:t>
            </a:r>
          </a:p>
          <a:p>
            <a:pPr>
              <a:defRPr/>
            </a:pPr>
            <a:endParaRPr lang="en-US" sz="3200" dirty="0" smtClean="0"/>
          </a:p>
          <a:p>
            <a:pPr>
              <a:buFont typeface="Wingdings" pitchFamily="2" charset="2"/>
              <a:buChar char="Ø"/>
            </a:pPr>
            <a:endParaRPr lang="en-US" sz="3200" dirty="0" smtClean="0"/>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pic>
        <p:nvPicPr>
          <p:cNvPr id="6" name="Picture 5"/>
          <p:cNvPicPr>
            <a:picLocks noChangeAspect="1" noChangeArrowheads="1"/>
          </p:cNvPicPr>
          <p:nvPr/>
        </p:nvPicPr>
        <p:blipFill>
          <a:blip r:embed="rId2" cstate="print"/>
          <a:srcRect/>
          <a:stretch>
            <a:fillRect/>
          </a:stretch>
        </p:blipFill>
        <p:spPr bwMode="auto">
          <a:xfrm>
            <a:off x="7620000" y="533400"/>
            <a:ext cx="20574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mp.svg"/>
          <p:cNvPicPr>
            <a:picLocks/>
          </p:cNvPicPr>
          <p:nvPr/>
        </p:nvPicPr>
        <p:blipFill>
          <a:blip r:embed="rId2" cstate="print"/>
          <a:stretch>
            <a:fillRect/>
          </a:stretch>
        </p:blipFill>
        <p:spPr>
          <a:xfrm>
            <a:off x="0" y="0"/>
            <a:ext cx="10058400" cy="77724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Income Statement</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971800"/>
            <a:ext cx="9220200" cy="3539430"/>
          </a:xfrm>
          <a:prstGeom prst="rect">
            <a:avLst/>
          </a:prstGeom>
        </p:spPr>
        <p:txBody>
          <a:bodyPr>
            <a:spAutoFit/>
          </a:bodyPr>
          <a:lstStyle/>
          <a:p>
            <a:pPr>
              <a:buFont typeface="Wingdings" pitchFamily="2" charset="2"/>
              <a:buChar char="Ø"/>
              <a:defRPr/>
            </a:pPr>
            <a:r>
              <a:rPr lang="en-US" sz="3200" dirty="0" smtClean="0"/>
              <a:t>The Income Statement or Profit and Loss Statement, as it is sometimes called, contains the credit unions income and expenses over a specific time period.</a:t>
            </a:r>
          </a:p>
          <a:p>
            <a:pPr>
              <a:buFont typeface="Wingdings" pitchFamily="2" charset="2"/>
              <a:buChar char="Ø"/>
              <a:defRPr/>
            </a:pPr>
            <a:endParaRPr lang="en-US" sz="3200" dirty="0" smtClean="0"/>
          </a:p>
          <a:p>
            <a:pPr>
              <a:buFont typeface="Wingdings" pitchFamily="2" charset="2"/>
              <a:buChar char="Ø"/>
              <a:defRPr/>
            </a:pPr>
            <a:r>
              <a:rPr lang="en-US" sz="3200" dirty="0" smtClean="0"/>
              <a:t>It is prepared on a monthly basis and shows if the credit union is earning a net profit or income.</a:t>
            </a:r>
          </a:p>
        </p:txBody>
      </p:sp>
      <p:pic>
        <p:nvPicPr>
          <p:cNvPr id="6" name="Picture 5"/>
          <p:cNvPicPr>
            <a:picLocks noChangeAspect="1" noChangeArrowheads="1"/>
          </p:cNvPicPr>
          <p:nvPr/>
        </p:nvPicPr>
        <p:blipFill>
          <a:blip r:embed="rId2" cstate="print"/>
          <a:srcRect/>
          <a:stretch>
            <a:fillRect/>
          </a:stretch>
        </p:blipFill>
        <p:spPr bwMode="auto">
          <a:xfrm>
            <a:off x="7239000" y="609600"/>
            <a:ext cx="22860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Income Statement</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971800"/>
            <a:ext cx="9220200" cy="5509200"/>
          </a:xfrm>
          <a:prstGeom prst="rect">
            <a:avLst/>
          </a:prstGeom>
        </p:spPr>
        <p:txBody>
          <a:bodyPr>
            <a:spAutoFit/>
          </a:bodyPr>
          <a:lstStyle/>
          <a:p>
            <a:pPr>
              <a:buFont typeface="Wingdings" pitchFamily="2" charset="2"/>
              <a:buChar char="Ø"/>
              <a:defRPr/>
            </a:pPr>
            <a:r>
              <a:rPr lang="en-US" sz="3200" dirty="0" smtClean="0"/>
              <a:t>Formula:</a:t>
            </a:r>
          </a:p>
          <a:p>
            <a:pPr>
              <a:buFont typeface="Wingdings" pitchFamily="2" charset="2"/>
              <a:buChar char="Ø"/>
              <a:defRPr/>
            </a:pPr>
            <a:endParaRPr lang="en-US" sz="3200" dirty="0" smtClean="0"/>
          </a:p>
          <a:p>
            <a:pPr>
              <a:buFont typeface="Wingdings" pitchFamily="2" charset="2"/>
              <a:buChar char="Ø"/>
              <a:defRPr/>
            </a:pPr>
            <a:r>
              <a:rPr lang="en-US" sz="3200" dirty="0" smtClean="0"/>
              <a:t>Income less Expenses= Net Income</a:t>
            </a:r>
          </a:p>
          <a:p>
            <a:pPr>
              <a:defRPr/>
            </a:pPr>
            <a:endParaRPr lang="en-US" sz="3200" dirty="0" smtClean="0"/>
          </a:p>
          <a:p>
            <a:pPr>
              <a:buFont typeface="Wingdings" pitchFamily="2" charset="2"/>
              <a:buChar char="Ø"/>
              <a:defRPr/>
            </a:pPr>
            <a:endParaRPr lang="en-US" sz="3200" dirty="0" smtClean="0"/>
          </a:p>
          <a:p>
            <a:endParaRPr lang="en-US" sz="3200" dirty="0" smtClean="0"/>
          </a:p>
          <a:p>
            <a:pPr>
              <a:buFont typeface="Wingdings" pitchFamily="2" charset="2"/>
              <a:buChar char="Ø"/>
            </a:pPr>
            <a:endParaRPr lang="en-US" sz="3200" dirty="0" smtClean="0"/>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pic>
        <p:nvPicPr>
          <p:cNvPr id="6" name="Picture 5"/>
          <p:cNvPicPr>
            <a:picLocks noChangeAspect="1" noChangeArrowheads="1"/>
          </p:cNvPicPr>
          <p:nvPr/>
        </p:nvPicPr>
        <p:blipFill>
          <a:blip r:embed="rId2" cstate="print"/>
          <a:srcRect/>
          <a:stretch>
            <a:fillRect/>
          </a:stretch>
        </p:blipFill>
        <p:spPr bwMode="auto">
          <a:xfrm>
            <a:off x="7239000" y="609600"/>
            <a:ext cx="22860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graphicFrame>
        <p:nvGraphicFramePr>
          <p:cNvPr id="9" name="Object 8"/>
          <p:cNvGraphicFramePr>
            <a:graphicFrameLocks noChangeAspect="1"/>
          </p:cNvGraphicFramePr>
          <p:nvPr/>
        </p:nvGraphicFramePr>
        <p:xfrm>
          <a:off x="1371600" y="1066800"/>
          <a:ext cx="6934200" cy="5155817"/>
        </p:xfrm>
        <a:graphic>
          <a:graphicData uri="http://schemas.openxmlformats.org/presentationml/2006/ole">
            <p:oleObj spid="_x0000_s139268" name="Worksheet" r:id="rId3" imgW="4419600" imgH="3285972" progId="Excel.Sheet.12">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Income Sources</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971800"/>
            <a:ext cx="9220200" cy="6001643"/>
          </a:xfrm>
          <a:prstGeom prst="rect">
            <a:avLst/>
          </a:prstGeom>
        </p:spPr>
        <p:txBody>
          <a:bodyPr>
            <a:spAutoFit/>
          </a:bodyPr>
          <a:lstStyle/>
          <a:p>
            <a:pPr>
              <a:buFont typeface="Wingdings" pitchFamily="2" charset="2"/>
              <a:buChar char="Ø"/>
              <a:defRPr/>
            </a:pPr>
            <a:r>
              <a:rPr lang="en-US" sz="3200" dirty="0" smtClean="0"/>
              <a:t>Loans Income</a:t>
            </a:r>
          </a:p>
          <a:p>
            <a:pPr>
              <a:buFont typeface="Wingdings" pitchFamily="2" charset="2"/>
              <a:buChar char="Ø"/>
              <a:defRPr/>
            </a:pPr>
            <a:r>
              <a:rPr lang="en-US" sz="3200" dirty="0" smtClean="0"/>
              <a:t>Investment Income</a:t>
            </a:r>
          </a:p>
          <a:p>
            <a:pPr>
              <a:buFont typeface="Wingdings" pitchFamily="2" charset="2"/>
              <a:buChar char="Ø"/>
              <a:defRPr/>
            </a:pPr>
            <a:r>
              <a:rPr lang="en-US" sz="3200" dirty="0" smtClean="0"/>
              <a:t>Fee and Other Income</a:t>
            </a:r>
          </a:p>
          <a:p>
            <a:pPr>
              <a:buFont typeface="Wingdings" pitchFamily="2" charset="2"/>
              <a:buChar char="Ø"/>
              <a:defRPr/>
            </a:pPr>
            <a:r>
              <a:rPr lang="en-US" sz="3200" dirty="0" smtClean="0"/>
              <a:t>CUSO Income</a:t>
            </a:r>
          </a:p>
          <a:p>
            <a:pPr>
              <a:buFont typeface="Wingdings" pitchFamily="2" charset="2"/>
              <a:buChar char="Ø"/>
              <a:defRPr/>
            </a:pPr>
            <a:r>
              <a:rPr lang="en-US" sz="3200" dirty="0" smtClean="0"/>
              <a:t>Non Operating Income </a:t>
            </a:r>
          </a:p>
          <a:p>
            <a:pPr>
              <a:buFont typeface="Wingdings" pitchFamily="2" charset="2"/>
              <a:buChar char="Ø"/>
              <a:defRPr/>
            </a:pPr>
            <a:r>
              <a:rPr lang="en-US" sz="3200" dirty="0" smtClean="0"/>
              <a:t>Other Income</a:t>
            </a:r>
          </a:p>
          <a:p>
            <a:endParaRPr lang="en-US" sz="3200" dirty="0" smtClean="0"/>
          </a:p>
          <a:p>
            <a:pPr>
              <a:buFont typeface="Wingdings" pitchFamily="2" charset="2"/>
              <a:buChar char="Ø"/>
            </a:pPr>
            <a:endParaRPr lang="en-US" sz="3200" dirty="0" smtClean="0"/>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pic>
        <p:nvPicPr>
          <p:cNvPr id="6" name="Picture 5"/>
          <p:cNvPicPr>
            <a:picLocks noChangeAspect="1" noChangeArrowheads="1"/>
          </p:cNvPicPr>
          <p:nvPr/>
        </p:nvPicPr>
        <p:blipFill>
          <a:blip r:embed="rId2" cstate="print"/>
          <a:srcRect/>
          <a:stretch>
            <a:fillRect/>
          </a:stretch>
        </p:blipFill>
        <p:spPr bwMode="auto">
          <a:xfrm>
            <a:off x="7239000" y="609600"/>
            <a:ext cx="22860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Expense Sources</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971800"/>
            <a:ext cx="9220200" cy="7478970"/>
          </a:xfrm>
          <a:prstGeom prst="rect">
            <a:avLst/>
          </a:prstGeom>
        </p:spPr>
        <p:txBody>
          <a:bodyPr>
            <a:spAutoFit/>
          </a:bodyPr>
          <a:lstStyle/>
          <a:p>
            <a:pPr>
              <a:buFont typeface="Wingdings" pitchFamily="2" charset="2"/>
              <a:buChar char="Ø"/>
              <a:defRPr/>
            </a:pPr>
            <a:r>
              <a:rPr lang="en-US" sz="3200" dirty="0" smtClean="0"/>
              <a:t>Usually the largest operating expense of any credit union is the amount of compensation (wages, salaries, health insurance and payroll taxes) paid to employees.</a:t>
            </a:r>
          </a:p>
          <a:p>
            <a:pPr>
              <a:buFont typeface="Wingdings" pitchFamily="2" charset="2"/>
              <a:buChar char="Ø"/>
              <a:defRPr/>
            </a:pPr>
            <a:r>
              <a:rPr lang="en-US" sz="3200" dirty="0" smtClean="0"/>
              <a:t>Typically, the next largest expense categories are the computer system, branch network and vendor contracts.</a:t>
            </a:r>
          </a:p>
          <a:p>
            <a:pPr>
              <a:buFont typeface="Wingdings" pitchFamily="2" charset="2"/>
              <a:buChar char="Ø"/>
              <a:defRPr/>
            </a:pPr>
            <a:endParaRPr lang="en-US" sz="3200" dirty="0" smtClean="0"/>
          </a:p>
          <a:p>
            <a:pPr>
              <a:buFont typeface="Wingdings" pitchFamily="2" charset="2"/>
              <a:buChar char="Ø"/>
              <a:defRPr/>
            </a:pPr>
            <a:endParaRPr lang="en-US" sz="3200" dirty="0" smtClean="0"/>
          </a:p>
          <a:p>
            <a:endParaRPr lang="en-US" sz="3200" dirty="0" smtClean="0"/>
          </a:p>
          <a:p>
            <a:pPr>
              <a:buFont typeface="Wingdings" pitchFamily="2" charset="2"/>
              <a:buChar char="Ø"/>
            </a:pPr>
            <a:endParaRPr lang="en-US" sz="3200" dirty="0" smtClean="0"/>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pic>
        <p:nvPicPr>
          <p:cNvPr id="6" name="Picture 5"/>
          <p:cNvPicPr>
            <a:picLocks noChangeAspect="1" noChangeArrowheads="1"/>
          </p:cNvPicPr>
          <p:nvPr/>
        </p:nvPicPr>
        <p:blipFill>
          <a:blip r:embed="rId2" cstate="print"/>
          <a:srcRect/>
          <a:stretch>
            <a:fillRect/>
          </a:stretch>
        </p:blipFill>
        <p:spPr bwMode="auto">
          <a:xfrm>
            <a:off x="7239000" y="609600"/>
            <a:ext cx="22860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Expenses</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438400"/>
            <a:ext cx="9220200" cy="6494085"/>
          </a:xfrm>
          <a:prstGeom prst="rect">
            <a:avLst/>
          </a:prstGeom>
        </p:spPr>
        <p:txBody>
          <a:bodyPr>
            <a:spAutoFit/>
          </a:bodyPr>
          <a:lstStyle/>
          <a:p>
            <a:pPr>
              <a:buFont typeface="Wingdings" pitchFamily="2" charset="2"/>
              <a:buChar char="Ø"/>
              <a:defRPr/>
            </a:pPr>
            <a:r>
              <a:rPr lang="en-US" sz="3200" dirty="0" smtClean="0"/>
              <a:t>Salary and Benefits</a:t>
            </a:r>
          </a:p>
          <a:p>
            <a:pPr>
              <a:buFont typeface="Wingdings" pitchFamily="2" charset="2"/>
              <a:buChar char="Ø"/>
              <a:defRPr/>
            </a:pPr>
            <a:r>
              <a:rPr lang="en-US" sz="3200" dirty="0" smtClean="0"/>
              <a:t>Office Operations</a:t>
            </a:r>
          </a:p>
          <a:p>
            <a:pPr>
              <a:buFont typeface="Wingdings" pitchFamily="2" charset="2"/>
              <a:buChar char="Ø"/>
              <a:defRPr/>
            </a:pPr>
            <a:r>
              <a:rPr lang="en-US" sz="3200" dirty="0" smtClean="0"/>
              <a:t>Building, Equipment and Furniture</a:t>
            </a:r>
          </a:p>
          <a:p>
            <a:pPr>
              <a:buFont typeface="Wingdings" pitchFamily="2" charset="2"/>
              <a:buChar char="Ø"/>
              <a:defRPr/>
            </a:pPr>
            <a:r>
              <a:rPr lang="en-US" sz="3200" dirty="0" smtClean="0"/>
              <a:t>Education</a:t>
            </a:r>
          </a:p>
          <a:p>
            <a:pPr>
              <a:buFont typeface="Wingdings" pitchFamily="2" charset="2"/>
              <a:buChar char="Ø"/>
              <a:defRPr/>
            </a:pPr>
            <a:r>
              <a:rPr lang="en-US" sz="3200" dirty="0" smtClean="0"/>
              <a:t>Loan Loss Provision</a:t>
            </a:r>
          </a:p>
          <a:p>
            <a:pPr>
              <a:buFont typeface="Wingdings" pitchFamily="2" charset="2"/>
              <a:buChar char="Ø"/>
              <a:defRPr/>
            </a:pPr>
            <a:r>
              <a:rPr lang="en-US" sz="3200" dirty="0" smtClean="0"/>
              <a:t>Travel and Conference</a:t>
            </a:r>
          </a:p>
          <a:p>
            <a:pPr>
              <a:buFont typeface="Wingdings" pitchFamily="2" charset="2"/>
              <a:buChar char="Ø"/>
              <a:defRPr/>
            </a:pPr>
            <a:r>
              <a:rPr lang="en-US" sz="3200" dirty="0" smtClean="0"/>
              <a:t>Marketing</a:t>
            </a:r>
          </a:p>
          <a:p>
            <a:pPr>
              <a:buFont typeface="Wingdings" pitchFamily="2" charset="2"/>
              <a:buChar char="Ø"/>
              <a:defRPr/>
            </a:pPr>
            <a:r>
              <a:rPr lang="en-US" sz="3200" dirty="0" smtClean="0"/>
              <a:t>Other</a:t>
            </a:r>
          </a:p>
          <a:p>
            <a:pPr>
              <a:buFont typeface="Wingdings" pitchFamily="2" charset="2"/>
              <a:buChar char="Ø"/>
            </a:pPr>
            <a:endParaRPr lang="en-US" sz="3200" dirty="0" smtClean="0"/>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762000" y="2438400"/>
            <a:ext cx="8610600" cy="690563"/>
          </a:xfrm>
        </p:spPr>
        <p:txBody>
          <a:bodyPr/>
          <a:lstStyle/>
          <a:p>
            <a:r>
              <a:rPr lang="en-US" sz="3000" smtClean="0"/>
              <a:t/>
            </a:r>
            <a:br>
              <a:rPr lang="en-US" sz="3000" smtClean="0"/>
            </a:br>
            <a:r>
              <a:rPr lang="en-US" sz="3000" smtClean="0"/>
              <a:t/>
            </a:r>
            <a:br>
              <a:rPr lang="en-US" sz="3000" smtClean="0"/>
            </a:br>
            <a:endParaRPr lang="en-US" sz="3000" smtClean="0"/>
          </a:p>
        </p:txBody>
      </p:sp>
      <p:sp>
        <p:nvSpPr>
          <p:cNvPr id="11267" name="Rectangle 3"/>
          <p:cNvSpPr>
            <a:spLocks noGrp="1" noChangeArrowheads="1"/>
          </p:cNvSpPr>
          <p:nvPr>
            <p:ph type="subTitle" idx="1"/>
          </p:nvPr>
        </p:nvSpPr>
        <p:spPr>
          <a:xfrm>
            <a:off x="457200" y="1752600"/>
            <a:ext cx="8761413" cy="914400"/>
          </a:xfrm>
        </p:spPr>
        <p:txBody>
          <a:bodyPr/>
          <a:lstStyle/>
          <a:p>
            <a:pPr lvl="4" algn="r" eaLnBrk="1" hangingPunct="1">
              <a:buFontTx/>
              <a:buNone/>
              <a:defRPr/>
            </a:pPr>
            <a:endParaRPr lang="en-US" dirty="0" smtClean="0"/>
          </a:p>
          <a:p>
            <a:pPr lvl="4" algn="r" eaLnBrk="1" hangingPunct="1">
              <a:buFontTx/>
              <a:buNone/>
              <a:defRPr/>
            </a:pPr>
            <a:r>
              <a:rPr lang="en-US" dirty="0" smtClean="0"/>
              <a:t>Presented by:</a:t>
            </a:r>
          </a:p>
          <a:p>
            <a:pPr lvl="4" algn="r" eaLnBrk="1" hangingPunct="1">
              <a:buFontTx/>
              <a:buNone/>
              <a:defRPr/>
            </a:pPr>
            <a:r>
              <a:rPr lang="en-US" dirty="0" smtClean="0"/>
              <a:t> Mike Moyes</a:t>
            </a:r>
          </a:p>
          <a:p>
            <a:pPr lvl="4" algn="r" eaLnBrk="1" hangingPunct="1">
              <a:buFontTx/>
              <a:buNone/>
              <a:defRPr/>
            </a:pPr>
            <a:r>
              <a:rPr lang="en-US" i="1" dirty="0" err="1" smtClean="0"/>
              <a:t>CUcorp</a:t>
            </a:r>
            <a:r>
              <a:rPr lang="en-US" i="1" dirty="0" smtClean="0"/>
              <a:t>/MCUL</a:t>
            </a:r>
          </a:p>
          <a:p>
            <a:pPr lvl="4" algn="r" eaLnBrk="1" hangingPunct="1">
              <a:buFontTx/>
              <a:buNone/>
              <a:defRPr/>
            </a:pPr>
            <a:endParaRPr lang="en-US" i="1" dirty="0" smtClean="0"/>
          </a:p>
          <a:p>
            <a:pPr lvl="4" algn="r" eaLnBrk="1" hangingPunct="1">
              <a:buFontTx/>
              <a:buNone/>
              <a:defRPr/>
            </a:pPr>
            <a:r>
              <a:rPr lang="en-US" sz="2400" b="1" i="1" u="sng" dirty="0" smtClean="0">
                <a:solidFill>
                  <a:schemeClr val="accent1">
                    <a:lumMod val="75000"/>
                  </a:schemeClr>
                </a:solidFill>
              </a:rPr>
              <a:t>Mike.Moyes@CUcorp.com</a:t>
            </a:r>
          </a:p>
          <a:p>
            <a:pPr lvl="4" algn="r" eaLnBrk="1" hangingPunct="1">
              <a:buFontTx/>
              <a:buNone/>
              <a:defRPr/>
            </a:pPr>
            <a:endParaRPr lang="en-US" sz="2400" b="1" i="1" dirty="0" smtClean="0"/>
          </a:p>
          <a:p>
            <a:pPr lvl="4" algn="r" eaLnBrk="1" hangingPunct="1">
              <a:buFontTx/>
              <a:buNone/>
              <a:defRPr/>
            </a:pPr>
            <a:r>
              <a:rPr lang="en-US" sz="2400" b="1" i="1" dirty="0" smtClean="0"/>
              <a:t>March 23rd, 2011</a:t>
            </a:r>
          </a:p>
          <a:p>
            <a:pPr lvl="4" algn="r" eaLnBrk="1" hangingPunct="1">
              <a:buFontTx/>
              <a:buNone/>
              <a:defRPr/>
            </a:pPr>
            <a:endParaRPr lang="en-US" i="1" dirty="0" smtClean="0"/>
          </a:p>
        </p:txBody>
      </p:sp>
      <p:pic>
        <p:nvPicPr>
          <p:cNvPr id="38916" name="Picture 6" descr="C:\Program Files\Microsoft Office\MEDIA\CAGCAT10\j0233018.wmf"/>
          <p:cNvPicPr>
            <a:picLocks noChangeAspect="1" noChangeArrowheads="1"/>
          </p:cNvPicPr>
          <p:nvPr/>
        </p:nvPicPr>
        <p:blipFill>
          <a:blip r:embed="rId3" cstate="print"/>
          <a:srcRect/>
          <a:stretch>
            <a:fillRect/>
          </a:stretch>
        </p:blipFill>
        <p:spPr bwMode="auto">
          <a:xfrm>
            <a:off x="1295400" y="3048000"/>
            <a:ext cx="2971800" cy="3019425"/>
          </a:xfrm>
          <a:prstGeom prst="rect">
            <a:avLst/>
          </a:prstGeom>
          <a:noFill/>
          <a:ln w="9525">
            <a:noFill/>
            <a:miter lim="800000"/>
            <a:headEnd/>
            <a:tailEnd/>
          </a:ln>
        </p:spPr>
      </p:pic>
      <p:pic>
        <p:nvPicPr>
          <p:cNvPr id="38917" name="Picture 37" descr="MCUL CUcorp Combo.jpg"/>
          <p:cNvPicPr>
            <a:picLocks noChangeAspect="1"/>
          </p:cNvPicPr>
          <p:nvPr/>
        </p:nvPicPr>
        <p:blipFill>
          <a:blip r:embed="rId4" cstate="print"/>
          <a:srcRect/>
          <a:stretch>
            <a:fillRect/>
          </a:stretch>
        </p:blipFill>
        <p:spPr bwMode="auto">
          <a:xfrm>
            <a:off x="6934200" y="7010400"/>
            <a:ext cx="2895600" cy="592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Key Financial Ratios</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438400"/>
            <a:ext cx="9220200" cy="7478970"/>
          </a:xfrm>
          <a:prstGeom prst="rect">
            <a:avLst/>
          </a:prstGeom>
        </p:spPr>
        <p:txBody>
          <a:bodyPr>
            <a:spAutoFit/>
          </a:bodyPr>
          <a:lstStyle/>
          <a:p>
            <a:pPr>
              <a:buFont typeface="Wingdings" pitchFamily="2" charset="2"/>
              <a:buChar char="Ø"/>
              <a:defRPr/>
            </a:pPr>
            <a:r>
              <a:rPr lang="en-US" sz="3200" dirty="0" smtClean="0"/>
              <a:t>A Ratio is simply a mathematical relationship between two numbers.</a:t>
            </a:r>
          </a:p>
          <a:p>
            <a:pPr>
              <a:buFont typeface="Wingdings" pitchFamily="2" charset="2"/>
              <a:buChar char="Ø"/>
              <a:defRPr/>
            </a:pPr>
            <a:r>
              <a:rPr lang="en-US" sz="3200" dirty="0" smtClean="0"/>
              <a:t>Most Ratios and Trends are based on the financial information contained in the credit union’s financial statements.</a:t>
            </a:r>
          </a:p>
          <a:p>
            <a:pPr>
              <a:buFont typeface="Wingdings" pitchFamily="2" charset="2"/>
              <a:buChar char="Ø"/>
              <a:defRPr/>
            </a:pPr>
            <a:r>
              <a:rPr lang="en-US" sz="3200" dirty="0" smtClean="0"/>
              <a:t>Ratios are important to management and volunteers because they map out the financial progress of the credit union</a:t>
            </a:r>
          </a:p>
          <a:p>
            <a:pPr>
              <a:buFont typeface="Wingdings" pitchFamily="2" charset="2"/>
              <a:buChar char="Ø"/>
              <a:defRPr/>
            </a:pPr>
            <a:endParaRPr lang="en-US" sz="3200" dirty="0" smtClean="0"/>
          </a:p>
          <a:p>
            <a:endParaRPr lang="en-US" sz="3200" dirty="0" smtClean="0"/>
          </a:p>
          <a:p>
            <a:pPr>
              <a:buFont typeface="Wingdings" pitchFamily="2" charset="2"/>
              <a:buChar char="Ø"/>
            </a:pPr>
            <a:endParaRPr lang="en-US" sz="3200" dirty="0" smtClean="0"/>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graphicFrame>
        <p:nvGraphicFramePr>
          <p:cNvPr id="40961" name="Object 1"/>
          <p:cNvGraphicFramePr>
            <a:graphicFrameLocks noChangeAspect="1"/>
          </p:cNvGraphicFramePr>
          <p:nvPr/>
        </p:nvGraphicFramePr>
        <p:xfrm>
          <a:off x="7010400" y="533400"/>
          <a:ext cx="2859088" cy="1981200"/>
        </p:xfrm>
        <a:graphic>
          <a:graphicData uri="http://schemas.openxmlformats.org/presentationml/2006/ole">
            <p:oleObj spid="_x0000_s40961" name="Drawing" r:id="rId3" imgW="4686480" imgH="3247920" progId="">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Key Financial Ratios</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438400"/>
            <a:ext cx="9220200" cy="6986528"/>
          </a:xfrm>
          <a:prstGeom prst="rect">
            <a:avLst/>
          </a:prstGeom>
        </p:spPr>
        <p:txBody>
          <a:bodyPr>
            <a:spAutoFit/>
          </a:bodyPr>
          <a:lstStyle/>
          <a:p>
            <a:pPr>
              <a:buFont typeface="Wingdings" pitchFamily="2" charset="2"/>
              <a:buChar char="Ø"/>
              <a:defRPr/>
            </a:pPr>
            <a:r>
              <a:rPr lang="en-US" sz="3200" dirty="0" smtClean="0"/>
              <a:t>CAMEL Ratios- CAMEL is an NCUA acronym for </a:t>
            </a:r>
            <a:r>
              <a:rPr lang="en-US" sz="3200" u="sng" dirty="0" smtClean="0"/>
              <a:t>C</a:t>
            </a:r>
            <a:r>
              <a:rPr lang="en-US" sz="3200" dirty="0" smtClean="0"/>
              <a:t>apital, </a:t>
            </a:r>
            <a:r>
              <a:rPr lang="en-US" sz="3200" u="sng" dirty="0" smtClean="0"/>
              <a:t>A</a:t>
            </a:r>
            <a:r>
              <a:rPr lang="en-US" sz="3200" dirty="0" smtClean="0"/>
              <a:t>sset Quality, </a:t>
            </a:r>
            <a:r>
              <a:rPr lang="en-US" sz="3200" u="sng" dirty="0" smtClean="0"/>
              <a:t>M</a:t>
            </a:r>
            <a:r>
              <a:rPr lang="en-US" sz="3200" dirty="0" smtClean="0"/>
              <a:t>anagement, </a:t>
            </a:r>
            <a:r>
              <a:rPr lang="en-US" sz="3200" u="sng" dirty="0" smtClean="0"/>
              <a:t>E</a:t>
            </a:r>
            <a:r>
              <a:rPr lang="en-US" sz="3200" dirty="0" smtClean="0"/>
              <a:t>arnings and </a:t>
            </a:r>
            <a:r>
              <a:rPr lang="en-US" sz="3200" u="sng" dirty="0" smtClean="0"/>
              <a:t>L</a:t>
            </a:r>
            <a:r>
              <a:rPr lang="en-US" sz="3200" dirty="0" smtClean="0"/>
              <a:t>iquidity</a:t>
            </a:r>
          </a:p>
          <a:p>
            <a:pPr>
              <a:buFont typeface="Wingdings" pitchFamily="2" charset="2"/>
              <a:buChar char="Ø"/>
              <a:defRPr/>
            </a:pPr>
            <a:endParaRPr lang="en-US" sz="3200" dirty="0" smtClean="0"/>
          </a:p>
          <a:p>
            <a:pPr>
              <a:buFont typeface="Wingdings" pitchFamily="2" charset="2"/>
              <a:buChar char="Ø"/>
              <a:defRPr/>
            </a:pPr>
            <a:r>
              <a:rPr lang="en-US" sz="3200" dirty="0" smtClean="0"/>
              <a:t>Ratios are important to management and volunteers because they map out the financial progress and trends of the credit union</a:t>
            </a:r>
          </a:p>
          <a:p>
            <a:pPr>
              <a:buFont typeface="Wingdings" pitchFamily="2" charset="2"/>
              <a:buChar char="Ø"/>
              <a:defRPr/>
            </a:pPr>
            <a:endParaRPr lang="en-US" sz="3200" dirty="0" smtClean="0"/>
          </a:p>
          <a:p>
            <a:endParaRPr lang="en-US" sz="3200" dirty="0" smtClean="0"/>
          </a:p>
          <a:p>
            <a:pPr>
              <a:buFont typeface="Wingdings" pitchFamily="2" charset="2"/>
              <a:buChar char="Ø"/>
            </a:pPr>
            <a:endParaRPr lang="en-US" sz="3200" dirty="0" smtClean="0"/>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graphicFrame>
        <p:nvGraphicFramePr>
          <p:cNvPr id="126978" name="Object 2"/>
          <p:cNvGraphicFramePr>
            <a:graphicFrameLocks noChangeAspect="1"/>
          </p:cNvGraphicFramePr>
          <p:nvPr/>
        </p:nvGraphicFramePr>
        <p:xfrm>
          <a:off x="7010400" y="533400"/>
          <a:ext cx="2859088" cy="1981200"/>
        </p:xfrm>
        <a:graphic>
          <a:graphicData uri="http://schemas.openxmlformats.org/presentationml/2006/ole">
            <p:oleObj spid="_x0000_s126978" name="Drawing" r:id="rId3" imgW="4686480" imgH="3247920" progId="">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Capital- Net Worth </a:t>
            </a:r>
          </a:p>
        </p:txBody>
      </p:sp>
      <p:sp>
        <p:nvSpPr>
          <p:cNvPr id="5" name="Rectangle 4"/>
          <p:cNvSpPr/>
          <p:nvPr/>
        </p:nvSpPr>
        <p:spPr>
          <a:xfrm>
            <a:off x="609600" y="2971800"/>
            <a:ext cx="9220200" cy="2062103"/>
          </a:xfrm>
          <a:prstGeom prst="rect">
            <a:avLst/>
          </a:prstGeom>
        </p:spPr>
        <p:txBody>
          <a:bodyPr>
            <a:spAutoFit/>
          </a:bodyPr>
          <a:lstStyle/>
          <a:p>
            <a:pPr>
              <a:buFont typeface="Wingdings" pitchFamily="2" charset="2"/>
              <a:buChar char="Ø"/>
              <a:defRPr/>
            </a:pPr>
            <a:r>
              <a:rPr lang="en-US" sz="3200" dirty="0" smtClean="0"/>
              <a:t>This Capital ratio is used to determine the financial health of a credit union.  Historically, over 7% Net Worth classifies as “Well Capitalized”.</a:t>
            </a:r>
          </a:p>
          <a:p>
            <a:pPr>
              <a:buFont typeface="Wingdings" pitchFamily="2" charset="2"/>
              <a:buChar char="Ø"/>
              <a:defRPr/>
            </a:pPr>
            <a:endParaRPr lang="en-US" sz="3200" dirty="0" smtClean="0"/>
          </a:p>
        </p:txBody>
      </p:sp>
      <p:sp>
        <p:nvSpPr>
          <p:cNvPr id="6" name="TextBox 5"/>
          <p:cNvSpPr txBox="1"/>
          <p:nvPr/>
        </p:nvSpPr>
        <p:spPr>
          <a:xfrm>
            <a:off x="609600" y="5257800"/>
            <a:ext cx="6160789" cy="923330"/>
          </a:xfrm>
          <a:prstGeom prst="rect">
            <a:avLst/>
          </a:prstGeom>
          <a:noFill/>
        </p:spPr>
        <p:txBody>
          <a:bodyPr wrap="none" rtlCol="0">
            <a:spAutoFit/>
          </a:bodyPr>
          <a:lstStyle/>
          <a:p>
            <a:r>
              <a:rPr lang="en-US" u="sng" dirty="0" smtClean="0"/>
              <a:t>All Reserve Accounts (except for Allowance for Loan Loss)</a:t>
            </a:r>
          </a:p>
          <a:p>
            <a:pPr algn="ctr"/>
            <a:r>
              <a:rPr lang="en-US" dirty="0" smtClean="0"/>
              <a:t>Assets</a:t>
            </a:r>
          </a:p>
          <a:p>
            <a:endParaRPr lang="en-US" dirty="0"/>
          </a:p>
        </p:txBody>
      </p:sp>
      <p:graphicFrame>
        <p:nvGraphicFramePr>
          <p:cNvPr id="39937" name="Object 1"/>
          <p:cNvGraphicFramePr>
            <a:graphicFrameLocks noChangeAspect="1"/>
          </p:cNvGraphicFramePr>
          <p:nvPr/>
        </p:nvGraphicFramePr>
        <p:xfrm>
          <a:off x="7010400" y="533400"/>
          <a:ext cx="2859088" cy="1981200"/>
        </p:xfrm>
        <a:graphic>
          <a:graphicData uri="http://schemas.openxmlformats.org/presentationml/2006/ole">
            <p:oleObj spid="_x0000_s39937" name="Drawing" r:id="rId3" imgW="4686480" imgH="3247920" progId="">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685800" y="990600"/>
          <a:ext cx="8780463" cy="6218238"/>
        </p:xfrm>
        <a:graphic>
          <a:graphicData uri="http://schemas.openxmlformats.org/presentationml/2006/ole">
            <p:oleObj spid="_x0000_s122882" name="Chart" r:id="rId4" imgW="7667549" imgH="5267172" progId="MSGraph.Chart.8">
              <p:embed followColorScheme="full"/>
            </p:oleObj>
          </a:graphicData>
        </a:graphic>
      </p:graphicFrame>
      <p:sp>
        <p:nvSpPr>
          <p:cNvPr id="3075" name="Rectangle 3"/>
          <p:cNvSpPr>
            <a:spLocks noChangeArrowheads="1"/>
          </p:cNvSpPr>
          <p:nvPr/>
        </p:nvSpPr>
        <p:spPr bwMode="auto">
          <a:xfrm>
            <a:off x="1944688" y="49213"/>
            <a:ext cx="7972425" cy="1295400"/>
          </a:xfrm>
          <a:prstGeom prst="rect">
            <a:avLst/>
          </a:prstGeom>
          <a:noFill/>
          <a:ln w="9525">
            <a:noFill/>
            <a:miter lim="800000"/>
            <a:headEnd/>
            <a:tailEnd/>
          </a:ln>
        </p:spPr>
        <p:txBody>
          <a:bodyPr lIns="101882" tIns="50941" rIns="101882" bIns="50941" anchor="ctr"/>
          <a:lstStyle/>
          <a:p>
            <a:pPr algn="ctr">
              <a:lnSpc>
                <a:spcPct val="90000"/>
              </a:lnSpc>
            </a:pPr>
            <a:r>
              <a:rPr lang="en-US" sz="2400" b="1">
                <a:latin typeface="Arial Narrow" pitchFamily="34" charset="0"/>
              </a:rPr>
              <a:t>CU Capital Adequacy (Net-Worth Ratio)</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Delinquency Ratio</a:t>
            </a:r>
          </a:p>
        </p:txBody>
      </p:sp>
      <p:sp>
        <p:nvSpPr>
          <p:cNvPr id="5" name="Rectangle 4"/>
          <p:cNvSpPr/>
          <p:nvPr/>
        </p:nvSpPr>
        <p:spPr>
          <a:xfrm>
            <a:off x="609600" y="2971800"/>
            <a:ext cx="9220200" cy="2062103"/>
          </a:xfrm>
          <a:prstGeom prst="rect">
            <a:avLst/>
          </a:prstGeom>
        </p:spPr>
        <p:txBody>
          <a:bodyPr>
            <a:spAutoFit/>
          </a:bodyPr>
          <a:lstStyle/>
          <a:p>
            <a:pPr>
              <a:buFont typeface="Wingdings" pitchFamily="2" charset="2"/>
              <a:buChar char="Ø"/>
            </a:pPr>
            <a:r>
              <a:rPr lang="en-US" sz="3200" dirty="0" smtClean="0"/>
              <a:t>This ratio indicates the strength of the credit unions loan underwriting practices and how well the credit union is controlling its loan payment process.  </a:t>
            </a:r>
          </a:p>
        </p:txBody>
      </p:sp>
      <p:sp>
        <p:nvSpPr>
          <p:cNvPr id="6" name="TextBox 5"/>
          <p:cNvSpPr txBox="1"/>
          <p:nvPr/>
        </p:nvSpPr>
        <p:spPr>
          <a:xfrm>
            <a:off x="762000" y="5334000"/>
            <a:ext cx="1980029" cy="646331"/>
          </a:xfrm>
          <a:prstGeom prst="rect">
            <a:avLst/>
          </a:prstGeom>
          <a:noFill/>
        </p:spPr>
        <p:txBody>
          <a:bodyPr wrap="none" rtlCol="0">
            <a:spAutoFit/>
          </a:bodyPr>
          <a:lstStyle/>
          <a:p>
            <a:r>
              <a:rPr lang="en-US" u="sng" dirty="0" smtClean="0"/>
              <a:t>Delinquent Loans</a:t>
            </a:r>
          </a:p>
          <a:p>
            <a:pPr algn="ctr"/>
            <a:r>
              <a:rPr lang="en-US" dirty="0" smtClean="0"/>
              <a:t>Total Loans</a:t>
            </a:r>
            <a:endParaRPr lang="en-US" dirty="0"/>
          </a:p>
        </p:txBody>
      </p:sp>
      <p:graphicFrame>
        <p:nvGraphicFramePr>
          <p:cNvPr id="38913" name="Object 1"/>
          <p:cNvGraphicFramePr>
            <a:graphicFrameLocks noChangeAspect="1"/>
          </p:cNvGraphicFramePr>
          <p:nvPr/>
        </p:nvGraphicFramePr>
        <p:xfrm>
          <a:off x="6858000" y="609600"/>
          <a:ext cx="2859088" cy="1981200"/>
        </p:xfrm>
        <a:graphic>
          <a:graphicData uri="http://schemas.openxmlformats.org/presentationml/2006/ole">
            <p:oleObj spid="_x0000_s38913" name="Drawing" r:id="rId3" imgW="4686480" imgH="3247920" progId="">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Line 3"/>
          <p:cNvSpPr>
            <a:spLocks noChangeShapeType="1"/>
          </p:cNvSpPr>
          <p:nvPr/>
        </p:nvSpPr>
        <p:spPr bwMode="auto">
          <a:xfrm>
            <a:off x="1117600" y="6346825"/>
            <a:ext cx="8270875" cy="0"/>
          </a:xfrm>
          <a:prstGeom prst="line">
            <a:avLst/>
          </a:prstGeom>
          <a:noFill/>
          <a:ln w="9525">
            <a:noFill/>
            <a:round/>
            <a:headEnd/>
            <a:tailEnd/>
          </a:ln>
        </p:spPr>
        <p:txBody>
          <a:bodyPr lIns="101882" tIns="50941" rIns="101882" bIns="50941"/>
          <a:lstStyle/>
          <a:p>
            <a:endParaRPr lang="en-US"/>
          </a:p>
        </p:txBody>
      </p:sp>
      <p:sp>
        <p:nvSpPr>
          <p:cNvPr id="8196" name="Line 4"/>
          <p:cNvSpPr>
            <a:spLocks noChangeShapeType="1"/>
          </p:cNvSpPr>
          <p:nvPr/>
        </p:nvSpPr>
        <p:spPr bwMode="auto">
          <a:xfrm>
            <a:off x="1228725" y="2201863"/>
            <a:ext cx="8270875" cy="0"/>
          </a:xfrm>
          <a:prstGeom prst="line">
            <a:avLst/>
          </a:prstGeom>
          <a:noFill/>
          <a:ln w="9525">
            <a:noFill/>
            <a:round/>
            <a:headEnd/>
            <a:tailEnd/>
          </a:ln>
        </p:spPr>
        <p:txBody>
          <a:bodyPr lIns="101882" tIns="50941" rIns="101882" bIns="50941"/>
          <a:lstStyle/>
          <a:p>
            <a:endParaRPr lang="en-US"/>
          </a:p>
        </p:txBody>
      </p:sp>
      <p:sp>
        <p:nvSpPr>
          <p:cNvPr id="8197" name="Line 5"/>
          <p:cNvSpPr>
            <a:spLocks noChangeShapeType="1"/>
          </p:cNvSpPr>
          <p:nvPr/>
        </p:nvSpPr>
        <p:spPr bwMode="auto">
          <a:xfrm>
            <a:off x="1117600" y="6283325"/>
            <a:ext cx="8382000" cy="0"/>
          </a:xfrm>
          <a:prstGeom prst="line">
            <a:avLst/>
          </a:prstGeom>
          <a:noFill/>
          <a:ln w="9525">
            <a:noFill/>
            <a:round/>
            <a:headEnd/>
            <a:tailEnd/>
          </a:ln>
        </p:spPr>
        <p:txBody>
          <a:bodyPr lIns="101882" tIns="50941" rIns="101882" bIns="50941"/>
          <a:lstStyle/>
          <a:p>
            <a:endParaRPr lang="en-US"/>
          </a:p>
        </p:txBody>
      </p:sp>
      <p:sp>
        <p:nvSpPr>
          <p:cNvPr id="8198" name="Rectangle 8"/>
          <p:cNvSpPr>
            <a:spLocks noChangeArrowheads="1"/>
          </p:cNvSpPr>
          <p:nvPr/>
        </p:nvSpPr>
        <p:spPr bwMode="auto">
          <a:xfrm>
            <a:off x="1219200" y="381000"/>
            <a:ext cx="8305800" cy="1212850"/>
          </a:xfrm>
          <a:prstGeom prst="rect">
            <a:avLst/>
          </a:prstGeom>
          <a:noFill/>
          <a:ln w="9525">
            <a:noFill/>
            <a:miter lim="800000"/>
            <a:headEnd/>
            <a:tailEnd/>
          </a:ln>
        </p:spPr>
        <p:txBody>
          <a:bodyPr lIns="101882" tIns="50941" rIns="101882" bIns="50941" anchor="ctr"/>
          <a:lstStyle/>
          <a:p>
            <a:pPr algn="ctr">
              <a:lnSpc>
                <a:spcPct val="95000"/>
              </a:lnSpc>
            </a:pPr>
            <a:r>
              <a:rPr lang="en-US" sz="2400" b="1"/>
              <a:t>U.S. Unemployment &amp; Recession</a:t>
            </a:r>
          </a:p>
        </p:txBody>
      </p:sp>
      <p:sp>
        <p:nvSpPr>
          <p:cNvPr id="8199" name="Text Box 9"/>
          <p:cNvSpPr txBox="1">
            <a:spLocks noChangeArrowheads="1"/>
          </p:cNvSpPr>
          <p:nvPr/>
        </p:nvSpPr>
        <p:spPr bwMode="auto">
          <a:xfrm>
            <a:off x="61913" y="7483475"/>
            <a:ext cx="7794625" cy="328613"/>
          </a:xfrm>
          <a:prstGeom prst="rect">
            <a:avLst/>
          </a:prstGeom>
          <a:noFill/>
          <a:ln w="9525">
            <a:noFill/>
            <a:miter lim="800000"/>
            <a:headEnd/>
            <a:tailEnd/>
          </a:ln>
        </p:spPr>
        <p:txBody>
          <a:bodyPr lIns="101882" tIns="50941" rIns="101882" bIns="50941">
            <a:spAutoFit/>
          </a:bodyPr>
          <a:lstStyle/>
          <a:p>
            <a:pPr>
              <a:spcBef>
                <a:spcPct val="50000"/>
              </a:spcBef>
            </a:pPr>
            <a:r>
              <a:rPr lang="en-US" sz="1400" i="1"/>
              <a:t>Source: U.S. Department of Labor</a:t>
            </a:r>
          </a:p>
        </p:txBody>
      </p:sp>
      <p:graphicFrame>
        <p:nvGraphicFramePr>
          <p:cNvPr id="8194" name="Object 5"/>
          <p:cNvGraphicFramePr>
            <a:graphicFrameLocks noChangeAspect="1"/>
          </p:cNvGraphicFramePr>
          <p:nvPr/>
        </p:nvGraphicFramePr>
        <p:xfrm>
          <a:off x="1371600" y="1295400"/>
          <a:ext cx="8151813" cy="5051425"/>
        </p:xfrm>
        <a:graphic>
          <a:graphicData uri="http://schemas.openxmlformats.org/presentationml/2006/ole">
            <p:oleObj spid="_x0000_s125954" name="Chart" r:id="rId4" imgW="5448452" imgH="3791154" progId="MSGraph.Chart.8">
              <p:embed followColorScheme="full"/>
            </p:oleObj>
          </a:graphicData>
        </a:graphic>
      </p:graphicFrame>
      <p:sp>
        <p:nvSpPr>
          <p:cNvPr id="8200" name="Line 7"/>
          <p:cNvSpPr>
            <a:spLocks noChangeShapeType="1"/>
          </p:cNvSpPr>
          <p:nvPr/>
        </p:nvSpPr>
        <p:spPr bwMode="auto">
          <a:xfrm>
            <a:off x="990600" y="4343400"/>
            <a:ext cx="8232775" cy="0"/>
          </a:xfrm>
          <a:prstGeom prst="line">
            <a:avLst/>
          </a:prstGeom>
          <a:noFill/>
          <a:ln w="38100">
            <a:solidFill>
              <a:srgbClr val="CC3300"/>
            </a:solidFill>
            <a:round/>
            <a:headEnd/>
            <a:tailEnd/>
          </a:ln>
        </p:spPr>
        <p:txBody>
          <a:bodyPr lIns="101882" tIns="50941" rIns="101882" bIns="50941"/>
          <a:lstStyle/>
          <a:p>
            <a:endParaRPr lang="en-US"/>
          </a:p>
        </p:txBody>
      </p:sp>
      <p:sp>
        <p:nvSpPr>
          <p:cNvPr id="8201" name="Text Box 6"/>
          <p:cNvSpPr txBox="1">
            <a:spLocks noChangeArrowheads="1"/>
          </p:cNvSpPr>
          <p:nvPr/>
        </p:nvSpPr>
        <p:spPr bwMode="auto">
          <a:xfrm>
            <a:off x="152400" y="4495800"/>
            <a:ext cx="1582738" cy="271463"/>
          </a:xfrm>
          <a:prstGeom prst="rect">
            <a:avLst/>
          </a:prstGeom>
          <a:noFill/>
          <a:ln w="28575">
            <a:solidFill>
              <a:srgbClr val="CC3300"/>
            </a:solidFill>
            <a:miter lim="800000"/>
            <a:headEnd/>
            <a:tailEnd/>
          </a:ln>
        </p:spPr>
        <p:txBody>
          <a:bodyPr wrap="none" lIns="101882" tIns="50941" rIns="101882" bIns="50941">
            <a:spAutoFit/>
          </a:bodyPr>
          <a:lstStyle/>
          <a:p>
            <a:pPr algn="ctr"/>
            <a:r>
              <a:rPr lang="en-US" sz="1100" b="1">
                <a:solidFill>
                  <a:srgbClr val="CC3300"/>
                </a:solidFill>
                <a:cs typeface="Arial" charset="0"/>
              </a:rPr>
              <a:t>Full Employment 5%</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Return on Assets</a:t>
            </a:r>
          </a:p>
        </p:txBody>
      </p:sp>
      <p:sp>
        <p:nvSpPr>
          <p:cNvPr id="5" name="Rectangle 4"/>
          <p:cNvSpPr/>
          <p:nvPr/>
        </p:nvSpPr>
        <p:spPr>
          <a:xfrm>
            <a:off x="609600" y="2971800"/>
            <a:ext cx="9220200" cy="1569660"/>
          </a:xfrm>
          <a:prstGeom prst="rect">
            <a:avLst/>
          </a:prstGeom>
        </p:spPr>
        <p:txBody>
          <a:bodyPr>
            <a:spAutoFit/>
          </a:bodyPr>
          <a:lstStyle/>
          <a:p>
            <a:pPr>
              <a:buFont typeface="Wingdings" pitchFamily="2" charset="2"/>
              <a:buChar char="Ø"/>
              <a:defRPr/>
            </a:pPr>
            <a:r>
              <a:rPr lang="en-US" sz="3200" dirty="0" smtClean="0"/>
              <a:t>Probably the most commonly used measurement for credit union performance.  </a:t>
            </a: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sp>
        <p:nvSpPr>
          <p:cNvPr id="8" name="TextBox 7"/>
          <p:cNvSpPr txBox="1"/>
          <p:nvPr/>
        </p:nvSpPr>
        <p:spPr>
          <a:xfrm>
            <a:off x="762000" y="4876800"/>
            <a:ext cx="3177601" cy="646331"/>
          </a:xfrm>
          <a:prstGeom prst="rect">
            <a:avLst/>
          </a:prstGeom>
          <a:noFill/>
        </p:spPr>
        <p:txBody>
          <a:bodyPr wrap="none" rtlCol="0">
            <a:spAutoFit/>
          </a:bodyPr>
          <a:lstStyle/>
          <a:p>
            <a:pPr algn="ctr"/>
            <a:r>
              <a:rPr lang="en-US" u="sng" dirty="0" smtClean="0"/>
              <a:t>Net Income for the Year</a:t>
            </a:r>
          </a:p>
          <a:p>
            <a:r>
              <a:rPr lang="en-US" dirty="0" smtClean="0"/>
              <a:t>Avg. Total Assets for the Year</a:t>
            </a:r>
            <a:endParaRPr lang="en-US" dirty="0"/>
          </a:p>
        </p:txBody>
      </p:sp>
      <p:graphicFrame>
        <p:nvGraphicFramePr>
          <p:cNvPr id="36865" name="Object 1"/>
          <p:cNvGraphicFramePr>
            <a:graphicFrameLocks noChangeAspect="1"/>
          </p:cNvGraphicFramePr>
          <p:nvPr/>
        </p:nvGraphicFramePr>
        <p:xfrm>
          <a:off x="6858000" y="762000"/>
          <a:ext cx="2859088" cy="1981200"/>
        </p:xfrm>
        <a:graphic>
          <a:graphicData uri="http://schemas.openxmlformats.org/presentationml/2006/ole">
            <p:oleObj spid="_x0000_s36865" name="Drawing" r:id="rId3" imgW="4686480" imgH="3247920" progId="">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762000" y="1066800"/>
          <a:ext cx="8848725" cy="5937250"/>
        </p:xfrm>
        <a:graphic>
          <a:graphicData uri="http://schemas.openxmlformats.org/presentationml/2006/ole">
            <p:oleObj spid="_x0000_s123906" name="Chart" r:id="rId4" imgW="10687101" imgH="7001028" progId="MSGraph.Chart.8">
              <p:embed followColorScheme="full"/>
            </p:oleObj>
          </a:graphicData>
        </a:graphic>
      </p:graphicFrame>
      <p:sp>
        <p:nvSpPr>
          <p:cNvPr id="2051" name="Rectangle 3"/>
          <p:cNvSpPr>
            <a:spLocks noChangeArrowheads="1"/>
          </p:cNvSpPr>
          <p:nvPr/>
        </p:nvSpPr>
        <p:spPr bwMode="auto">
          <a:xfrm>
            <a:off x="1944688" y="49213"/>
            <a:ext cx="7972425" cy="1295400"/>
          </a:xfrm>
          <a:prstGeom prst="rect">
            <a:avLst/>
          </a:prstGeom>
          <a:noFill/>
          <a:ln w="9525">
            <a:noFill/>
            <a:miter lim="800000"/>
            <a:headEnd/>
            <a:tailEnd/>
          </a:ln>
        </p:spPr>
        <p:txBody>
          <a:bodyPr lIns="101882" tIns="50941" rIns="101882" bIns="50941" anchor="ctr"/>
          <a:lstStyle/>
          <a:p>
            <a:pPr algn="ctr">
              <a:lnSpc>
                <a:spcPct val="90000"/>
              </a:lnSpc>
            </a:pPr>
            <a:r>
              <a:rPr lang="en-US" sz="2400" b="1" dirty="0">
                <a:latin typeface="Arial Narrow" pitchFamily="34" charset="0"/>
              </a:rPr>
              <a:t>Net Income to Average </a:t>
            </a:r>
            <a:r>
              <a:rPr lang="en-US" sz="2400" b="1" dirty="0" smtClean="0">
                <a:latin typeface="Arial Narrow" pitchFamily="34" charset="0"/>
              </a:rPr>
              <a:t>Assets (ROA)</a:t>
            </a:r>
            <a:endParaRPr lang="en-US" sz="2400" b="1" dirty="0">
              <a:latin typeface="Arial Narrow"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Other Ratios</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971800"/>
            <a:ext cx="9220200" cy="5509200"/>
          </a:xfrm>
          <a:prstGeom prst="rect">
            <a:avLst/>
          </a:prstGeom>
        </p:spPr>
        <p:txBody>
          <a:bodyPr>
            <a:spAutoFit/>
          </a:bodyPr>
          <a:lstStyle/>
          <a:p>
            <a:pPr>
              <a:buFont typeface="Wingdings" pitchFamily="2" charset="2"/>
              <a:buChar char="Ø"/>
              <a:defRPr/>
            </a:pPr>
            <a:r>
              <a:rPr lang="en-US" sz="3200" dirty="0" smtClean="0"/>
              <a:t>Loan to Share Ratio- shows how much of your member deposits are loaned out.</a:t>
            </a:r>
          </a:p>
          <a:p>
            <a:pPr>
              <a:buFont typeface="Wingdings" pitchFamily="2" charset="2"/>
              <a:buChar char="Ø"/>
              <a:defRPr/>
            </a:pPr>
            <a:r>
              <a:rPr lang="en-US" sz="3200" dirty="0" smtClean="0"/>
              <a:t>Expenses to Income Ratio-  This ratio dictates whether the credit unions efficiency is improving.</a:t>
            </a:r>
          </a:p>
          <a:p>
            <a:pPr>
              <a:buFont typeface="Wingdings" pitchFamily="2" charset="2"/>
              <a:buChar char="Ø"/>
              <a:defRPr/>
            </a:pPr>
            <a:r>
              <a:rPr lang="en-US" sz="3200" dirty="0" smtClean="0"/>
              <a:t>New “trendy” ratios- Efficiency Ratio, Core Earnings, etc.</a:t>
            </a:r>
          </a:p>
          <a:p>
            <a:pPr>
              <a:buFont typeface="Wingdings" pitchFamily="2" charset="2"/>
              <a:buChar char="Ø"/>
            </a:pPr>
            <a:endParaRPr lang="en-US" sz="3200" dirty="0" smtClean="0"/>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pic>
        <p:nvPicPr>
          <p:cNvPr id="40965" name="Picture 6"/>
          <p:cNvPicPr>
            <a:picLocks noChangeAspect="1" noChangeArrowheads="1"/>
          </p:cNvPicPr>
          <p:nvPr/>
        </p:nvPicPr>
        <p:blipFill>
          <a:blip r:embed="rId2" cstate="print"/>
          <a:srcRect/>
          <a:stretch>
            <a:fillRect/>
          </a:stretch>
        </p:blipFill>
        <p:spPr bwMode="auto">
          <a:xfrm>
            <a:off x="6858000" y="685800"/>
            <a:ext cx="2895600" cy="1909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Other Financial Reports</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971800"/>
            <a:ext cx="9220200" cy="6001643"/>
          </a:xfrm>
          <a:prstGeom prst="rect">
            <a:avLst/>
          </a:prstGeom>
        </p:spPr>
        <p:txBody>
          <a:bodyPr>
            <a:spAutoFit/>
          </a:bodyPr>
          <a:lstStyle/>
          <a:p>
            <a:pPr>
              <a:buFont typeface="Wingdings" pitchFamily="2" charset="2"/>
              <a:buChar char="Ø"/>
              <a:defRPr/>
            </a:pPr>
            <a:r>
              <a:rPr lang="en-US" sz="3200" dirty="0" smtClean="0"/>
              <a:t>Delinquent Loan Report.</a:t>
            </a:r>
          </a:p>
          <a:p>
            <a:pPr>
              <a:buFont typeface="Wingdings" pitchFamily="2" charset="2"/>
              <a:buChar char="Ø"/>
              <a:defRPr/>
            </a:pPr>
            <a:r>
              <a:rPr lang="en-US" sz="3200" dirty="0" smtClean="0"/>
              <a:t>Investment Report</a:t>
            </a:r>
          </a:p>
          <a:p>
            <a:pPr>
              <a:buFont typeface="Wingdings" pitchFamily="2" charset="2"/>
              <a:buChar char="Ø"/>
              <a:defRPr/>
            </a:pPr>
            <a:r>
              <a:rPr lang="en-US" sz="3200" dirty="0" smtClean="0"/>
              <a:t>Depreciation Report</a:t>
            </a:r>
          </a:p>
          <a:p>
            <a:pPr>
              <a:buFont typeface="Wingdings" pitchFamily="2" charset="2"/>
              <a:buChar char="Ø"/>
              <a:defRPr/>
            </a:pPr>
            <a:r>
              <a:rPr lang="en-US" sz="3200" dirty="0" smtClean="0"/>
              <a:t>Amortization Report</a:t>
            </a:r>
          </a:p>
          <a:p>
            <a:pPr>
              <a:buFont typeface="Wingdings" pitchFamily="2" charset="2"/>
              <a:buChar char="Ø"/>
              <a:defRPr/>
            </a:pPr>
            <a:r>
              <a:rPr lang="en-US" sz="3200" dirty="0" smtClean="0"/>
              <a:t>Charge Off Loan Report</a:t>
            </a:r>
          </a:p>
          <a:p>
            <a:pPr>
              <a:buFont typeface="Wingdings" pitchFamily="2" charset="2"/>
              <a:buChar char="Ø"/>
              <a:defRPr/>
            </a:pPr>
            <a:r>
              <a:rPr lang="en-US" sz="3200" dirty="0" smtClean="0"/>
              <a:t>Membership Report</a:t>
            </a:r>
          </a:p>
          <a:p>
            <a:pPr>
              <a:buFont typeface="Wingdings" pitchFamily="2" charset="2"/>
              <a:buChar char="Ø"/>
              <a:defRPr/>
            </a:pPr>
            <a:endParaRPr lang="en-US" sz="3200" dirty="0" smtClean="0"/>
          </a:p>
          <a:p>
            <a:pPr>
              <a:buFont typeface="Wingdings" pitchFamily="2" charset="2"/>
              <a:buChar char="Ø"/>
            </a:pPr>
            <a:endParaRPr lang="en-US" sz="3200" dirty="0" smtClean="0"/>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pic>
        <p:nvPicPr>
          <p:cNvPr id="40965" name="Picture 6"/>
          <p:cNvPicPr>
            <a:picLocks noChangeAspect="1" noChangeArrowheads="1"/>
          </p:cNvPicPr>
          <p:nvPr/>
        </p:nvPicPr>
        <p:blipFill>
          <a:blip r:embed="rId2" cstate="print"/>
          <a:srcRect/>
          <a:stretch>
            <a:fillRect/>
          </a:stretch>
        </p:blipFill>
        <p:spPr bwMode="auto">
          <a:xfrm>
            <a:off x="6858000" y="685800"/>
            <a:ext cx="2895600" cy="1909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Introduction</a:t>
            </a:r>
          </a:p>
        </p:txBody>
      </p:sp>
      <p:sp>
        <p:nvSpPr>
          <p:cNvPr id="5" name="Rectangle 4"/>
          <p:cNvSpPr/>
          <p:nvPr/>
        </p:nvSpPr>
        <p:spPr>
          <a:xfrm>
            <a:off x="685800" y="2057400"/>
            <a:ext cx="8153400" cy="5078313"/>
          </a:xfrm>
          <a:prstGeom prst="rect">
            <a:avLst/>
          </a:prstGeom>
        </p:spPr>
        <p:txBody>
          <a:bodyPr>
            <a:spAutoFit/>
          </a:bodyPr>
          <a:lstStyle/>
          <a:p>
            <a:pPr>
              <a:buFont typeface="Wingdings" pitchFamily="2" charset="2"/>
              <a:buChar char="Ø"/>
              <a:defRPr/>
            </a:pPr>
            <a:r>
              <a:rPr lang="en-US" sz="3200" dirty="0">
                <a:solidFill>
                  <a:schemeClr val="accent4"/>
                </a:solidFill>
                <a:latin typeface="Tahoma" pitchFamily="34" charset="0"/>
                <a:cs typeface="Tahoma" pitchFamily="34" charset="0"/>
              </a:rPr>
              <a:t>The facilitator</a:t>
            </a:r>
          </a:p>
          <a:p>
            <a:pPr lvl="1">
              <a:defRPr/>
            </a:pPr>
            <a:r>
              <a:rPr lang="en-US" sz="2800" dirty="0">
                <a:solidFill>
                  <a:schemeClr val="accent4"/>
                </a:solidFill>
                <a:latin typeface="Tahoma" pitchFamily="34" charset="0"/>
                <a:cs typeface="Tahoma" pitchFamily="34" charset="0"/>
              </a:rPr>
              <a:t>Mike Moyes </a:t>
            </a:r>
          </a:p>
          <a:p>
            <a:pPr lvl="1">
              <a:defRPr/>
            </a:pPr>
            <a:r>
              <a:rPr lang="en-US" sz="2800" dirty="0" err="1">
                <a:solidFill>
                  <a:schemeClr val="accent4"/>
                </a:solidFill>
                <a:latin typeface="Tahoma" pitchFamily="34" charset="0"/>
                <a:cs typeface="Tahoma" pitchFamily="34" charset="0"/>
              </a:rPr>
              <a:t>CUcorp</a:t>
            </a:r>
            <a:r>
              <a:rPr lang="en-US" sz="2800" dirty="0">
                <a:solidFill>
                  <a:schemeClr val="accent4"/>
                </a:solidFill>
                <a:latin typeface="Tahoma" pitchFamily="34" charset="0"/>
                <a:cs typeface="Tahoma" pitchFamily="34" charset="0"/>
              </a:rPr>
              <a:t>/MCUL</a:t>
            </a:r>
          </a:p>
          <a:p>
            <a:pPr>
              <a:defRPr/>
            </a:pPr>
            <a:endParaRPr lang="en-US" sz="3200" dirty="0">
              <a:solidFill>
                <a:schemeClr val="accent4"/>
              </a:solidFill>
              <a:latin typeface="Tahoma" pitchFamily="34" charset="0"/>
              <a:cs typeface="Tahoma" pitchFamily="34" charset="0"/>
            </a:endParaRPr>
          </a:p>
          <a:p>
            <a:pPr>
              <a:buFont typeface="Wingdings" pitchFamily="2" charset="2"/>
              <a:buChar char="Ø"/>
              <a:defRPr/>
            </a:pPr>
            <a:r>
              <a:rPr lang="en-US" sz="3200" dirty="0" smtClean="0">
                <a:solidFill>
                  <a:schemeClr val="accent4"/>
                </a:solidFill>
                <a:latin typeface="Tahoma" pitchFamily="34" charset="0"/>
                <a:cs typeface="Tahoma" pitchFamily="34" charset="0"/>
              </a:rPr>
              <a:t>Vice President of Strategic Solutions</a:t>
            </a:r>
            <a:endParaRPr lang="en-US" sz="3200" dirty="0">
              <a:solidFill>
                <a:schemeClr val="accent4"/>
              </a:solidFill>
              <a:latin typeface="Tahoma" pitchFamily="34" charset="0"/>
              <a:cs typeface="Tahoma" pitchFamily="34" charset="0"/>
            </a:endParaRPr>
          </a:p>
          <a:p>
            <a:pPr lvl="1">
              <a:buFont typeface="Wingdings" pitchFamily="2" charset="2"/>
              <a:buChar char="§"/>
              <a:defRPr/>
            </a:pPr>
            <a:r>
              <a:rPr lang="en-US" sz="2800" dirty="0" smtClean="0">
                <a:solidFill>
                  <a:schemeClr val="accent4"/>
                </a:solidFill>
                <a:latin typeface="Tahoma" pitchFamily="34" charset="0"/>
                <a:cs typeface="Tahoma" pitchFamily="34" charset="0"/>
              </a:rPr>
              <a:t>Strategic Planning</a:t>
            </a:r>
          </a:p>
          <a:p>
            <a:pPr lvl="1">
              <a:buFont typeface="Wingdings" pitchFamily="2" charset="2"/>
              <a:buChar char="§"/>
              <a:defRPr/>
            </a:pPr>
            <a:r>
              <a:rPr lang="en-US" sz="2800" dirty="0" smtClean="0">
                <a:solidFill>
                  <a:schemeClr val="accent4"/>
                </a:solidFill>
                <a:latin typeface="Tahoma" pitchFamily="34" charset="0"/>
                <a:cs typeface="Tahoma" pitchFamily="34" charset="0"/>
              </a:rPr>
              <a:t>Board Governance and Training</a:t>
            </a:r>
          </a:p>
          <a:p>
            <a:pPr lvl="1">
              <a:buFont typeface="Wingdings" pitchFamily="2" charset="2"/>
              <a:buChar char="§"/>
              <a:defRPr/>
            </a:pPr>
            <a:r>
              <a:rPr lang="en-US" sz="2800" dirty="0" smtClean="0">
                <a:solidFill>
                  <a:schemeClr val="accent4"/>
                </a:solidFill>
                <a:latin typeface="Tahoma" pitchFamily="34" charset="0"/>
                <a:cs typeface="Tahoma" pitchFamily="34" charset="0"/>
              </a:rPr>
              <a:t>Income and Capital Improvement</a:t>
            </a:r>
          </a:p>
          <a:p>
            <a:pPr lvl="1">
              <a:buFont typeface="Wingdings" pitchFamily="2" charset="2"/>
              <a:buChar char="§"/>
              <a:defRPr/>
            </a:pPr>
            <a:r>
              <a:rPr lang="en-US" sz="2800" dirty="0" smtClean="0">
                <a:solidFill>
                  <a:schemeClr val="accent4"/>
                </a:solidFill>
                <a:latin typeface="Tahoma" pitchFamily="34" charset="0"/>
                <a:cs typeface="Tahoma" pitchFamily="34" charset="0"/>
              </a:rPr>
              <a:t>Field of Membership Expansion</a:t>
            </a:r>
          </a:p>
          <a:p>
            <a:pPr lvl="1">
              <a:buFont typeface="Wingdings" pitchFamily="2" charset="2"/>
              <a:buChar char="§"/>
              <a:defRPr/>
            </a:pPr>
            <a:r>
              <a:rPr lang="en-US" sz="2800" dirty="0" smtClean="0">
                <a:solidFill>
                  <a:schemeClr val="accent4"/>
                </a:solidFill>
                <a:latin typeface="Tahoma" pitchFamily="34" charset="0"/>
                <a:cs typeface="Tahoma" pitchFamily="34" charset="0"/>
              </a:rPr>
              <a:t>Special Projects </a:t>
            </a:r>
            <a:endParaRPr lang="en-US" sz="3200" dirty="0"/>
          </a:p>
          <a:p>
            <a:pPr>
              <a:defRPr/>
            </a:pPr>
            <a:r>
              <a:rPr lang="en-US" sz="3200" dirty="0"/>
              <a:t>	</a:t>
            </a:r>
          </a:p>
        </p:txBody>
      </p:sp>
      <p:pic>
        <p:nvPicPr>
          <p:cNvPr id="39940" name="Picture 37" descr="MCUL CUcorp Combo.jpg"/>
          <p:cNvPicPr>
            <a:picLocks noChangeAspect="1"/>
          </p:cNvPicPr>
          <p:nvPr/>
        </p:nvPicPr>
        <p:blipFill>
          <a:blip r:embed="rId2" cstate="print"/>
          <a:srcRect/>
          <a:stretch>
            <a:fillRect/>
          </a:stretch>
        </p:blipFill>
        <p:spPr bwMode="auto">
          <a:xfrm>
            <a:off x="5410200" y="2209800"/>
            <a:ext cx="4098925"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Grp="1" noChangeArrowheads="1"/>
          </p:cNvSpPr>
          <p:nvPr>
            <p:ph type="title"/>
          </p:nvPr>
        </p:nvSpPr>
        <p:spPr>
          <a:xfrm>
            <a:off x="304800" y="1371600"/>
            <a:ext cx="9753600" cy="950913"/>
          </a:xfrm>
        </p:spPr>
        <p:txBody>
          <a:bodyPr/>
          <a:lstStyle/>
          <a:p>
            <a:r>
              <a:rPr lang="en-US" sz="4800" b="0" smtClean="0">
                <a:latin typeface="Tahoma" pitchFamily="34" charset="0"/>
                <a:cs typeface="Tahoma" pitchFamily="34" charset="0"/>
              </a:rPr>
              <a:t>How does the CU make money?</a:t>
            </a:r>
          </a:p>
        </p:txBody>
      </p:sp>
      <p:sp>
        <p:nvSpPr>
          <p:cNvPr id="86019" name="Rectangle 3"/>
          <p:cNvSpPr>
            <a:spLocks noGrp="1" noChangeArrowheads="1"/>
          </p:cNvSpPr>
          <p:nvPr>
            <p:ph idx="1"/>
          </p:nvPr>
        </p:nvSpPr>
        <p:spPr/>
        <p:txBody>
          <a:bodyPr/>
          <a:lstStyle/>
          <a:p>
            <a:endParaRPr lang="en-US" smtClean="0">
              <a:latin typeface="Tahoma" pitchFamily="34" charset="0"/>
              <a:cs typeface="Tahoma" pitchFamily="34" charset="0"/>
            </a:endParaRPr>
          </a:p>
          <a:p>
            <a:r>
              <a:rPr lang="en-US" smtClean="0">
                <a:latin typeface="Tahoma" pitchFamily="34" charset="0"/>
                <a:cs typeface="Tahoma" pitchFamily="34" charset="0"/>
              </a:rPr>
              <a:t>Spread Analysis</a:t>
            </a:r>
          </a:p>
          <a:p>
            <a:endParaRPr lang="en-US" sz="1400" smtClean="0">
              <a:latin typeface="Tahoma" pitchFamily="34" charset="0"/>
              <a:cs typeface="Tahoma" pitchFamily="34" charset="0"/>
            </a:endParaRPr>
          </a:p>
          <a:p>
            <a:pPr lvl="1">
              <a:buFontTx/>
              <a:buNone/>
            </a:pPr>
            <a:r>
              <a:rPr lang="en-US" smtClean="0">
                <a:latin typeface="Tahoma" pitchFamily="34" charset="0"/>
                <a:cs typeface="Tahoma" pitchFamily="34" charset="0"/>
              </a:rPr>
              <a:t>+Yield on Loans</a:t>
            </a:r>
          </a:p>
          <a:p>
            <a:pPr lvl="1">
              <a:buFontTx/>
              <a:buNone/>
            </a:pPr>
            <a:r>
              <a:rPr lang="en-US" smtClean="0">
                <a:latin typeface="Tahoma" pitchFamily="34" charset="0"/>
                <a:cs typeface="Tahoma" pitchFamily="34" charset="0"/>
              </a:rPr>
              <a:t>+Yield on Investments</a:t>
            </a:r>
          </a:p>
          <a:p>
            <a:pPr lvl="1"/>
            <a:r>
              <a:rPr lang="en-US" u="sng" smtClean="0">
                <a:solidFill>
                  <a:srgbClr val="CC0000"/>
                </a:solidFill>
                <a:latin typeface="Tahoma" pitchFamily="34" charset="0"/>
                <a:cs typeface="Tahoma" pitchFamily="34" charset="0"/>
              </a:rPr>
              <a:t>Cost of Funds on Member Deposits</a:t>
            </a:r>
          </a:p>
          <a:p>
            <a:pPr lvl="1">
              <a:buFontTx/>
              <a:buNone/>
            </a:pPr>
            <a:r>
              <a:rPr lang="en-US" smtClean="0">
                <a:solidFill>
                  <a:schemeClr val="tx2"/>
                </a:solidFill>
                <a:latin typeface="Tahoma" pitchFamily="34" charset="0"/>
                <a:cs typeface="Tahoma" pitchFamily="34" charset="0"/>
              </a:rPr>
              <a:t>= Gross Spread (Margin)</a:t>
            </a:r>
          </a:p>
        </p:txBody>
      </p:sp>
      <p:sp>
        <p:nvSpPr>
          <p:cNvPr id="86020"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a:t>				</a:t>
            </a:r>
            <a:r>
              <a:rPr lang="en-US">
                <a:solidFill>
                  <a:srgbClr val="0070C0"/>
                </a:solidFill>
              </a:rPr>
              <a:t>.</a:t>
            </a:r>
          </a:p>
        </p:txBody>
      </p:sp>
      <p:pic>
        <p:nvPicPr>
          <p:cNvPr id="86021" name="Picture 5"/>
          <p:cNvPicPr>
            <a:picLocks noChangeAspect="1" noChangeArrowheads="1"/>
          </p:cNvPicPr>
          <p:nvPr/>
        </p:nvPicPr>
        <p:blipFill>
          <a:blip r:embed="rId2" cstate="print"/>
          <a:srcRect/>
          <a:stretch>
            <a:fillRect/>
          </a:stretch>
        </p:blipFill>
        <p:spPr bwMode="auto">
          <a:xfrm>
            <a:off x="6705600" y="2438400"/>
            <a:ext cx="2806700" cy="2105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p:cNvSpPr>
            <a:spLocks noGrp="1" noChangeArrowheads="1"/>
          </p:cNvSpPr>
          <p:nvPr>
            <p:ph type="title"/>
          </p:nvPr>
        </p:nvSpPr>
        <p:spPr>
          <a:xfrm>
            <a:off x="304800" y="1371600"/>
            <a:ext cx="9753600" cy="950913"/>
          </a:xfrm>
        </p:spPr>
        <p:txBody>
          <a:bodyPr/>
          <a:lstStyle/>
          <a:p>
            <a:r>
              <a:rPr lang="en-US" sz="4800" b="0" smtClean="0">
                <a:latin typeface="Tahoma" pitchFamily="34" charset="0"/>
                <a:cs typeface="Tahoma" pitchFamily="34" charset="0"/>
              </a:rPr>
              <a:t>How does the CU make money?</a:t>
            </a:r>
          </a:p>
        </p:txBody>
      </p:sp>
      <p:sp>
        <p:nvSpPr>
          <p:cNvPr id="87043" name="Rectangle 3"/>
          <p:cNvSpPr>
            <a:spLocks noGrp="1" noChangeArrowheads="1"/>
          </p:cNvSpPr>
          <p:nvPr>
            <p:ph idx="1"/>
          </p:nvPr>
        </p:nvSpPr>
        <p:spPr/>
        <p:txBody>
          <a:bodyPr/>
          <a:lstStyle/>
          <a:p>
            <a:endParaRPr lang="en-US" smtClean="0">
              <a:latin typeface="Tahoma" pitchFamily="34" charset="0"/>
              <a:cs typeface="Tahoma" pitchFamily="34" charset="0"/>
            </a:endParaRPr>
          </a:p>
          <a:p>
            <a:r>
              <a:rPr lang="en-US" smtClean="0">
                <a:latin typeface="Tahoma" pitchFamily="34" charset="0"/>
                <a:cs typeface="Tahoma" pitchFamily="34" charset="0"/>
              </a:rPr>
              <a:t>Spread Analysis</a:t>
            </a:r>
          </a:p>
          <a:p>
            <a:endParaRPr lang="en-US" sz="1400" smtClean="0">
              <a:latin typeface="Tahoma" pitchFamily="34" charset="0"/>
              <a:cs typeface="Tahoma" pitchFamily="34" charset="0"/>
            </a:endParaRPr>
          </a:p>
          <a:p>
            <a:pPr lvl="1">
              <a:buFontTx/>
              <a:buNone/>
            </a:pPr>
            <a:r>
              <a:rPr lang="en-US" smtClean="0">
                <a:latin typeface="Tahoma" pitchFamily="34" charset="0"/>
                <a:cs typeface="Tahoma" pitchFamily="34" charset="0"/>
              </a:rPr>
              <a:t>+Gross Spread</a:t>
            </a:r>
          </a:p>
          <a:p>
            <a:pPr lvl="1">
              <a:buFontTx/>
              <a:buNone/>
            </a:pPr>
            <a:r>
              <a:rPr lang="en-US" smtClean="0">
                <a:latin typeface="Tahoma" pitchFamily="34" charset="0"/>
                <a:cs typeface="Tahoma" pitchFamily="34" charset="0"/>
              </a:rPr>
              <a:t>+Fee Income</a:t>
            </a:r>
          </a:p>
          <a:p>
            <a:pPr lvl="1"/>
            <a:r>
              <a:rPr lang="en-US" u="sng" smtClean="0">
                <a:solidFill>
                  <a:srgbClr val="CC0000"/>
                </a:solidFill>
                <a:latin typeface="Tahoma" pitchFamily="34" charset="0"/>
                <a:cs typeface="Tahoma" pitchFamily="34" charset="0"/>
              </a:rPr>
              <a:t>Operating Expenses and Allowance for Loan Loss</a:t>
            </a:r>
          </a:p>
          <a:p>
            <a:pPr lvl="1">
              <a:buFontTx/>
              <a:buNone/>
            </a:pPr>
            <a:r>
              <a:rPr lang="en-US" smtClean="0">
                <a:solidFill>
                  <a:schemeClr val="tx2"/>
                </a:solidFill>
                <a:latin typeface="Tahoma" pitchFamily="34" charset="0"/>
                <a:cs typeface="Tahoma" pitchFamily="34" charset="0"/>
              </a:rPr>
              <a:t>= ROA</a:t>
            </a:r>
          </a:p>
        </p:txBody>
      </p:sp>
      <p:sp>
        <p:nvSpPr>
          <p:cNvPr id="87044"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a:t>				</a:t>
            </a:r>
            <a:r>
              <a:rPr lang="en-US">
                <a:solidFill>
                  <a:srgbClr val="0070C0"/>
                </a:solidFill>
              </a:rPr>
              <a: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Risk Management</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971800"/>
            <a:ext cx="9220200" cy="6001643"/>
          </a:xfrm>
          <a:prstGeom prst="rect">
            <a:avLst/>
          </a:prstGeom>
        </p:spPr>
        <p:txBody>
          <a:bodyPr>
            <a:spAutoFit/>
          </a:bodyPr>
          <a:lstStyle/>
          <a:p>
            <a:pPr>
              <a:buFont typeface="Wingdings" pitchFamily="2" charset="2"/>
              <a:buChar char="Ø"/>
              <a:defRPr/>
            </a:pPr>
            <a:r>
              <a:rPr lang="en-US" sz="3200" dirty="0" smtClean="0"/>
              <a:t>One of the fundamental roles of the Board of Directors is to assess the level of risk faced by the credit union and to oversee the management of risk by the CEO and management.</a:t>
            </a:r>
          </a:p>
          <a:p>
            <a:pPr>
              <a:buFont typeface="Wingdings" pitchFamily="2" charset="2"/>
              <a:buChar char="Ø"/>
              <a:defRPr/>
            </a:pPr>
            <a:endParaRPr lang="en-US" sz="3200" dirty="0" smtClean="0"/>
          </a:p>
          <a:p>
            <a:pPr>
              <a:buFont typeface="Wingdings" pitchFamily="2" charset="2"/>
              <a:buChar char="Ø"/>
              <a:defRPr/>
            </a:pPr>
            <a:r>
              <a:rPr lang="en-US" sz="3200" dirty="0" smtClean="0"/>
              <a:t>We are in the “Risk” business.  Every loan and investment has a degree of risk associated with it.</a:t>
            </a:r>
          </a:p>
          <a:p>
            <a:pPr>
              <a:buFont typeface="Wingdings" pitchFamily="2" charset="2"/>
              <a:buChar char="Ø"/>
            </a:pPr>
            <a:endParaRPr lang="en-US" sz="3200" dirty="0" smtClean="0"/>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pic>
        <p:nvPicPr>
          <p:cNvPr id="7" name="Picture 6"/>
          <p:cNvPicPr>
            <a:picLocks noChangeAspect="1" noChangeArrowheads="1"/>
          </p:cNvPicPr>
          <p:nvPr/>
        </p:nvPicPr>
        <p:blipFill>
          <a:blip r:embed="rId2" cstate="print"/>
          <a:srcRect/>
          <a:stretch>
            <a:fillRect/>
          </a:stretch>
        </p:blipFill>
        <p:spPr bwMode="auto">
          <a:xfrm>
            <a:off x="7696200" y="533400"/>
            <a:ext cx="1979613" cy="147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How to Mitigate Risk</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362200"/>
            <a:ext cx="9220200" cy="6986528"/>
          </a:xfrm>
          <a:prstGeom prst="rect">
            <a:avLst/>
          </a:prstGeom>
        </p:spPr>
        <p:txBody>
          <a:bodyPr>
            <a:spAutoFit/>
          </a:bodyPr>
          <a:lstStyle/>
          <a:p>
            <a:pPr>
              <a:buFont typeface="Wingdings" pitchFamily="2" charset="2"/>
              <a:buChar char="Ø"/>
              <a:defRPr/>
            </a:pPr>
            <a:r>
              <a:rPr lang="en-US" sz="3200" dirty="0" smtClean="0"/>
              <a:t>Avoid the risk by installing security measures and policies to deter wrongdoers.</a:t>
            </a:r>
          </a:p>
          <a:p>
            <a:pPr>
              <a:buFont typeface="Wingdings" pitchFamily="2" charset="2"/>
              <a:buChar char="Ø"/>
              <a:defRPr/>
            </a:pPr>
            <a:endParaRPr lang="en-US" sz="3200" dirty="0" smtClean="0"/>
          </a:p>
          <a:p>
            <a:pPr>
              <a:buFont typeface="Wingdings" pitchFamily="2" charset="2"/>
              <a:buChar char="Ø"/>
              <a:defRPr/>
            </a:pPr>
            <a:r>
              <a:rPr lang="en-US" sz="3200" dirty="0" smtClean="0"/>
              <a:t>Reduce the risk by adopting procedures that make it difficult to invade systems.</a:t>
            </a:r>
          </a:p>
          <a:p>
            <a:pPr>
              <a:buFont typeface="Wingdings" pitchFamily="2" charset="2"/>
              <a:buChar char="Ø"/>
              <a:defRPr/>
            </a:pPr>
            <a:endParaRPr lang="en-US" sz="3200" dirty="0" smtClean="0"/>
          </a:p>
          <a:p>
            <a:pPr>
              <a:buFont typeface="Wingdings" pitchFamily="2" charset="2"/>
              <a:buChar char="Ø"/>
              <a:defRPr/>
            </a:pPr>
            <a:r>
              <a:rPr lang="en-US" sz="3200" dirty="0" smtClean="0"/>
              <a:t>Spread the risk by maintaining duplicate systems and records offsite.</a:t>
            </a:r>
          </a:p>
          <a:p>
            <a:pPr>
              <a:defRPr/>
            </a:pPr>
            <a:endParaRPr lang="en-US" sz="3200" dirty="0" smtClean="0"/>
          </a:p>
          <a:p>
            <a:pPr>
              <a:buFont typeface="Wingdings" pitchFamily="2" charset="2"/>
              <a:buChar char="Ø"/>
            </a:pPr>
            <a:endParaRPr lang="en-US" sz="3200" dirty="0" smtClean="0"/>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pic>
        <p:nvPicPr>
          <p:cNvPr id="6" name="Picture 5"/>
          <p:cNvPicPr>
            <a:picLocks noChangeAspect="1" noChangeArrowheads="1"/>
          </p:cNvPicPr>
          <p:nvPr/>
        </p:nvPicPr>
        <p:blipFill>
          <a:blip r:embed="rId2" cstate="print"/>
          <a:srcRect/>
          <a:stretch>
            <a:fillRect/>
          </a:stretch>
        </p:blipFill>
        <p:spPr bwMode="auto">
          <a:xfrm>
            <a:off x="7696200" y="533400"/>
            <a:ext cx="1979613" cy="147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How to Mitigate Risk</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362200"/>
            <a:ext cx="9220200" cy="5509200"/>
          </a:xfrm>
          <a:prstGeom prst="rect">
            <a:avLst/>
          </a:prstGeom>
        </p:spPr>
        <p:txBody>
          <a:bodyPr>
            <a:spAutoFit/>
          </a:bodyPr>
          <a:lstStyle/>
          <a:p>
            <a:pPr>
              <a:buFont typeface="Wingdings" pitchFamily="2" charset="2"/>
              <a:buChar char="Ø"/>
              <a:defRPr/>
            </a:pPr>
            <a:r>
              <a:rPr lang="en-US" sz="3200" dirty="0" smtClean="0"/>
              <a:t>Transfer the risk by purchasing appropriate insurance coverage.</a:t>
            </a:r>
          </a:p>
          <a:p>
            <a:pPr>
              <a:buFont typeface="Wingdings" pitchFamily="2" charset="2"/>
              <a:buChar char="Ø"/>
              <a:defRPr/>
            </a:pPr>
            <a:endParaRPr lang="en-US" sz="3200" dirty="0" smtClean="0"/>
          </a:p>
          <a:p>
            <a:pPr>
              <a:buFont typeface="Wingdings" pitchFamily="2" charset="2"/>
              <a:buChar char="Ø"/>
              <a:defRPr/>
            </a:pPr>
            <a:r>
              <a:rPr lang="en-US" sz="3200" dirty="0" smtClean="0"/>
              <a:t>Assume the risk by absorbing certain types of losses as a cost of doing business.</a:t>
            </a:r>
          </a:p>
          <a:p>
            <a:pPr>
              <a:defRPr/>
            </a:pPr>
            <a:endParaRPr lang="en-US" sz="3200" dirty="0" smtClean="0"/>
          </a:p>
          <a:p>
            <a:pPr>
              <a:buFont typeface="Wingdings" pitchFamily="2" charset="2"/>
              <a:buChar char="Ø"/>
            </a:pPr>
            <a:endParaRPr lang="en-US" sz="3200" dirty="0" smtClean="0"/>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pic>
        <p:nvPicPr>
          <p:cNvPr id="6" name="Picture 5"/>
          <p:cNvPicPr>
            <a:picLocks noChangeAspect="1" noChangeArrowheads="1"/>
          </p:cNvPicPr>
          <p:nvPr/>
        </p:nvPicPr>
        <p:blipFill>
          <a:blip r:embed="rId2" cstate="print"/>
          <a:srcRect/>
          <a:stretch>
            <a:fillRect/>
          </a:stretch>
        </p:blipFill>
        <p:spPr bwMode="auto">
          <a:xfrm>
            <a:off x="7696200" y="533400"/>
            <a:ext cx="1979613" cy="147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Risk Management</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590800"/>
            <a:ext cx="9220200" cy="6986528"/>
          </a:xfrm>
          <a:prstGeom prst="rect">
            <a:avLst/>
          </a:prstGeom>
        </p:spPr>
        <p:txBody>
          <a:bodyPr>
            <a:spAutoFit/>
          </a:bodyPr>
          <a:lstStyle/>
          <a:p>
            <a:pPr>
              <a:buFont typeface="Wingdings" pitchFamily="2" charset="2"/>
              <a:buChar char="Ø"/>
              <a:defRPr/>
            </a:pPr>
            <a:r>
              <a:rPr lang="en-US" sz="3200" dirty="0" smtClean="0"/>
              <a:t>Types of Risk include:</a:t>
            </a:r>
          </a:p>
          <a:p>
            <a:pPr>
              <a:buFont typeface="Wingdings" pitchFamily="2" charset="2"/>
              <a:buChar char="Ø"/>
              <a:defRPr/>
            </a:pPr>
            <a:endParaRPr lang="en-US" sz="3200" dirty="0" smtClean="0"/>
          </a:p>
          <a:p>
            <a:pPr>
              <a:buFont typeface="Wingdings" pitchFamily="2" charset="2"/>
              <a:buChar char="Ø"/>
              <a:defRPr/>
            </a:pPr>
            <a:r>
              <a:rPr lang="en-US" sz="3200" dirty="0" smtClean="0"/>
              <a:t>Credit Risk</a:t>
            </a:r>
          </a:p>
          <a:p>
            <a:pPr>
              <a:buFont typeface="Wingdings" pitchFamily="2" charset="2"/>
              <a:buChar char="Ø"/>
              <a:defRPr/>
            </a:pPr>
            <a:r>
              <a:rPr lang="en-US" sz="3200" dirty="0" smtClean="0"/>
              <a:t>Liquidity Risk</a:t>
            </a:r>
          </a:p>
          <a:p>
            <a:pPr>
              <a:buFont typeface="Wingdings" pitchFamily="2" charset="2"/>
              <a:buChar char="Ø"/>
              <a:defRPr/>
            </a:pPr>
            <a:r>
              <a:rPr lang="en-US" sz="3200" dirty="0" smtClean="0"/>
              <a:t>Interest Rate Risk</a:t>
            </a:r>
          </a:p>
          <a:p>
            <a:pPr>
              <a:buFont typeface="Wingdings" pitchFamily="2" charset="2"/>
              <a:buChar char="Ø"/>
              <a:defRPr/>
            </a:pPr>
            <a:r>
              <a:rPr lang="en-US" sz="3200" dirty="0" smtClean="0"/>
              <a:t>Compliance Risk</a:t>
            </a:r>
          </a:p>
          <a:p>
            <a:pPr>
              <a:buFont typeface="Wingdings" pitchFamily="2" charset="2"/>
              <a:buChar char="Ø"/>
              <a:defRPr/>
            </a:pPr>
            <a:r>
              <a:rPr lang="en-US" sz="3200" dirty="0" smtClean="0"/>
              <a:t>Strategic Risk</a:t>
            </a:r>
          </a:p>
          <a:p>
            <a:pPr>
              <a:buFont typeface="Wingdings" pitchFamily="2" charset="2"/>
              <a:buChar char="Ø"/>
              <a:defRPr/>
            </a:pPr>
            <a:r>
              <a:rPr lang="en-US" sz="3200" dirty="0" smtClean="0"/>
              <a:t>Transaction Risk</a:t>
            </a:r>
          </a:p>
          <a:p>
            <a:pPr>
              <a:buFont typeface="Wingdings" pitchFamily="2" charset="2"/>
              <a:buChar char="Ø"/>
              <a:defRPr/>
            </a:pPr>
            <a:r>
              <a:rPr lang="en-US" sz="3200" dirty="0" smtClean="0"/>
              <a:t>Reputation Risk</a:t>
            </a:r>
          </a:p>
          <a:p>
            <a:pPr>
              <a:buFont typeface="Wingdings" pitchFamily="2" charset="2"/>
              <a:buChar char="Ø"/>
            </a:pPr>
            <a:endParaRPr lang="en-US" sz="3200" dirty="0" smtClean="0"/>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pic>
        <p:nvPicPr>
          <p:cNvPr id="6" name="Picture 5"/>
          <p:cNvPicPr>
            <a:picLocks noChangeAspect="1" noChangeArrowheads="1"/>
          </p:cNvPicPr>
          <p:nvPr/>
        </p:nvPicPr>
        <p:blipFill>
          <a:blip r:embed="rId2" cstate="print"/>
          <a:srcRect/>
          <a:stretch>
            <a:fillRect/>
          </a:stretch>
        </p:blipFill>
        <p:spPr bwMode="auto">
          <a:xfrm>
            <a:off x="7696200" y="533400"/>
            <a:ext cx="1979613" cy="147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Credit Risk</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971800"/>
            <a:ext cx="9220200" cy="6001643"/>
          </a:xfrm>
          <a:prstGeom prst="rect">
            <a:avLst/>
          </a:prstGeom>
        </p:spPr>
        <p:txBody>
          <a:bodyPr>
            <a:spAutoFit/>
          </a:bodyPr>
          <a:lstStyle/>
          <a:p>
            <a:pPr>
              <a:buFont typeface="Wingdings" pitchFamily="2" charset="2"/>
              <a:buChar char="Ø"/>
              <a:defRPr/>
            </a:pPr>
            <a:r>
              <a:rPr lang="en-US" sz="3200" dirty="0" smtClean="0"/>
              <a:t>The oldest of all risks.</a:t>
            </a:r>
          </a:p>
          <a:p>
            <a:pPr>
              <a:buFont typeface="Wingdings" pitchFamily="2" charset="2"/>
              <a:buChar char="Ø"/>
              <a:defRPr/>
            </a:pPr>
            <a:endParaRPr lang="en-US" sz="3200" dirty="0" smtClean="0"/>
          </a:p>
          <a:p>
            <a:pPr>
              <a:buFont typeface="Wingdings" pitchFamily="2" charset="2"/>
              <a:buChar char="Ø"/>
              <a:defRPr/>
            </a:pPr>
            <a:r>
              <a:rPr lang="en-US" sz="3200" dirty="0" smtClean="0"/>
              <a:t>It is the danger that a borrower will fail to repay the loan or interest payment.</a:t>
            </a:r>
          </a:p>
          <a:p>
            <a:pPr>
              <a:buFont typeface="Wingdings" pitchFamily="2" charset="2"/>
              <a:buChar char="Ø"/>
              <a:defRPr/>
            </a:pPr>
            <a:endParaRPr lang="en-US" sz="3200" dirty="0" smtClean="0"/>
          </a:p>
          <a:p>
            <a:pPr>
              <a:buFont typeface="Wingdings" pitchFamily="2" charset="2"/>
              <a:buChar char="Ø"/>
              <a:defRPr/>
            </a:pPr>
            <a:r>
              <a:rPr lang="en-US" sz="3200" dirty="0" smtClean="0"/>
              <a:t>Mitigate by implementing a best practices risk based lending system with quality collections.</a:t>
            </a:r>
          </a:p>
          <a:p>
            <a:pPr>
              <a:buFont typeface="Wingdings" pitchFamily="2" charset="2"/>
              <a:buChar char="Ø"/>
            </a:pPr>
            <a:endParaRPr lang="en-US" sz="3200" dirty="0" smtClean="0"/>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graphicFrame>
        <p:nvGraphicFramePr>
          <p:cNvPr id="33793" name="Object 1"/>
          <p:cNvGraphicFramePr>
            <a:graphicFrameLocks noChangeAspect="1"/>
          </p:cNvGraphicFramePr>
          <p:nvPr/>
        </p:nvGraphicFramePr>
        <p:xfrm>
          <a:off x="6858000" y="685800"/>
          <a:ext cx="2811462" cy="1981200"/>
        </p:xfrm>
        <a:graphic>
          <a:graphicData uri="http://schemas.openxmlformats.org/presentationml/2006/ole">
            <p:oleObj spid="_x0000_s33793" r:id="rId3" imgW="1419120" imgH="1000080" progId="">
              <p:embed/>
            </p:oleObj>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Liquidity Risk</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971800"/>
            <a:ext cx="9220200" cy="5016758"/>
          </a:xfrm>
          <a:prstGeom prst="rect">
            <a:avLst/>
          </a:prstGeom>
        </p:spPr>
        <p:txBody>
          <a:bodyPr>
            <a:spAutoFit/>
          </a:bodyPr>
          <a:lstStyle/>
          <a:p>
            <a:pPr>
              <a:buFont typeface="Wingdings" pitchFamily="2" charset="2"/>
              <a:buChar char="Ø"/>
            </a:pPr>
            <a:r>
              <a:rPr lang="en-US" sz="3200" dirty="0" smtClean="0"/>
              <a:t>Is concerned with maintaining an adequate availability of funds for loan demand, share withdrawals, accounts payable expenses, and daily corporate transactions.</a:t>
            </a:r>
          </a:p>
          <a:p>
            <a:pPr>
              <a:buFont typeface="Wingdings" pitchFamily="2" charset="2"/>
              <a:buChar char="Ø"/>
            </a:pPr>
            <a:r>
              <a:rPr lang="en-US" sz="3200" dirty="0" smtClean="0"/>
              <a:t>Mitigate with a strong ALM program, Policy guidelines, What-if scenarios and analysis.</a:t>
            </a:r>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pic>
        <p:nvPicPr>
          <p:cNvPr id="6" name="Picture 5"/>
          <p:cNvPicPr>
            <a:picLocks noChangeAspect="1" noChangeArrowheads="1"/>
          </p:cNvPicPr>
          <p:nvPr/>
        </p:nvPicPr>
        <p:blipFill>
          <a:blip r:embed="rId2" cstate="print"/>
          <a:srcRect/>
          <a:stretch>
            <a:fillRect/>
          </a:stretch>
        </p:blipFill>
        <p:spPr bwMode="auto">
          <a:xfrm>
            <a:off x="7315200" y="533400"/>
            <a:ext cx="2511425" cy="167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Interest Rate Risk</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971800"/>
            <a:ext cx="9220200" cy="5509200"/>
          </a:xfrm>
          <a:prstGeom prst="rect">
            <a:avLst/>
          </a:prstGeom>
        </p:spPr>
        <p:txBody>
          <a:bodyPr>
            <a:spAutoFit/>
          </a:bodyPr>
          <a:lstStyle/>
          <a:p>
            <a:pPr>
              <a:buFont typeface="Wingdings" pitchFamily="2" charset="2"/>
              <a:buChar char="Ø"/>
            </a:pPr>
            <a:r>
              <a:rPr lang="en-US" sz="3200" dirty="0" smtClean="0"/>
              <a:t>The potential impact of interest rate movements on the credit unions net interest income and capital levels.  </a:t>
            </a:r>
          </a:p>
          <a:p>
            <a:pPr>
              <a:buFont typeface="Wingdings" pitchFamily="2" charset="2"/>
              <a:buChar char="Ø"/>
            </a:pPr>
            <a:endParaRPr lang="en-US" sz="3200" dirty="0" smtClean="0"/>
          </a:p>
          <a:p>
            <a:pPr>
              <a:buFont typeface="Wingdings" pitchFamily="2" charset="2"/>
              <a:buChar char="Ø"/>
            </a:pPr>
            <a:r>
              <a:rPr lang="en-US" sz="3200" dirty="0" smtClean="0"/>
              <a:t>Interest rate risk focuses on the </a:t>
            </a:r>
            <a:r>
              <a:rPr lang="en-US" sz="3200" dirty="0" err="1" smtClean="0"/>
              <a:t>repricing</a:t>
            </a:r>
            <a:r>
              <a:rPr lang="en-US" sz="3200" dirty="0" smtClean="0"/>
              <a:t> speed of assets relative to liabilities.  Mitigate with ALM Shock Analysis and NEV calculation.</a:t>
            </a:r>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pic>
        <p:nvPicPr>
          <p:cNvPr id="6" name="Picture 6" descr="C:\Documents and Settings\mxm\Local Settings\Temporary Internet Files\Content.IE5\2JSTM34V\j0441458[1].png"/>
          <p:cNvPicPr>
            <a:picLocks noChangeAspect="1" noChangeArrowheads="1"/>
          </p:cNvPicPr>
          <p:nvPr/>
        </p:nvPicPr>
        <p:blipFill>
          <a:blip r:embed="rId2" cstate="print"/>
          <a:srcRect/>
          <a:stretch>
            <a:fillRect/>
          </a:stretch>
        </p:blipFill>
        <p:spPr bwMode="auto">
          <a:xfrm>
            <a:off x="7696200" y="609600"/>
            <a:ext cx="21336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Compliance Risk</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1981200"/>
            <a:ext cx="9220200" cy="6494085"/>
          </a:xfrm>
          <a:prstGeom prst="rect">
            <a:avLst/>
          </a:prstGeom>
        </p:spPr>
        <p:txBody>
          <a:bodyPr>
            <a:spAutoFit/>
          </a:bodyPr>
          <a:lstStyle/>
          <a:p>
            <a:pPr>
              <a:buFont typeface="Wingdings" pitchFamily="2" charset="2"/>
              <a:buChar char="Ø"/>
            </a:pPr>
            <a:r>
              <a:rPr lang="en-US" sz="3200" dirty="0" smtClean="0"/>
              <a:t>Compliance risk involves new regulations and requirements that credit unions need to comply with.  The complexity, scope and constant flow of new regulatory guidelines increase our Compliance risk.</a:t>
            </a:r>
          </a:p>
          <a:p>
            <a:pPr>
              <a:buFont typeface="Wingdings" pitchFamily="2" charset="2"/>
              <a:buChar char="Ø"/>
            </a:pPr>
            <a:endParaRPr lang="en-US" sz="3200" dirty="0" smtClean="0"/>
          </a:p>
          <a:p>
            <a:pPr>
              <a:buFont typeface="Wingdings" pitchFamily="2" charset="2"/>
              <a:buChar char="Ø"/>
            </a:pPr>
            <a:r>
              <a:rPr lang="en-US" sz="3200" dirty="0" smtClean="0"/>
              <a:t>Mitigate by having an individual assigned to be the compliance officer.  Train staff and perform internal audits to ensure conformity.</a:t>
            </a:r>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pic>
        <p:nvPicPr>
          <p:cNvPr id="6" name="Picture 6"/>
          <p:cNvPicPr>
            <a:picLocks noChangeAspect="1" noChangeArrowheads="1"/>
          </p:cNvPicPr>
          <p:nvPr/>
        </p:nvPicPr>
        <p:blipFill>
          <a:blip r:embed="rId2" cstate="print"/>
          <a:srcRect/>
          <a:stretch>
            <a:fillRect/>
          </a:stretch>
        </p:blipFill>
        <p:spPr bwMode="auto">
          <a:xfrm>
            <a:off x="8001000" y="457200"/>
            <a:ext cx="175260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smtClean="0">
                <a:latin typeface="Tahoma" pitchFamily="34" charset="0"/>
                <a:cs typeface="Tahoma" pitchFamily="34" charset="0"/>
              </a:rPr>
              <a:t>My Background </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smtClean="0"/>
          </a:p>
          <a:p>
            <a:pPr marL="514350" indent="-514350">
              <a:buFontTx/>
              <a:buAutoNum type="arabicPeriod"/>
            </a:pPr>
            <a:endParaRPr lang="en-US" smtClean="0"/>
          </a:p>
        </p:txBody>
      </p:sp>
      <p:sp>
        <p:nvSpPr>
          <p:cNvPr id="5" name="Rectangle 4"/>
          <p:cNvSpPr/>
          <p:nvPr/>
        </p:nvSpPr>
        <p:spPr>
          <a:xfrm>
            <a:off x="609600" y="2667000"/>
            <a:ext cx="9220200" cy="4031873"/>
          </a:xfrm>
          <a:prstGeom prst="rect">
            <a:avLst/>
          </a:prstGeom>
        </p:spPr>
        <p:txBody>
          <a:bodyPr>
            <a:spAutoFit/>
          </a:bodyPr>
          <a:lstStyle/>
          <a:p>
            <a:pPr>
              <a:buFont typeface="Wingdings" pitchFamily="2" charset="2"/>
              <a:buChar char="Ø"/>
              <a:defRPr/>
            </a:pPr>
            <a:r>
              <a:rPr lang="en-US" sz="3200" dirty="0" smtClean="0">
                <a:solidFill>
                  <a:schemeClr val="accent4"/>
                </a:solidFill>
                <a:latin typeface="Tahoma" pitchFamily="34" charset="0"/>
                <a:cs typeface="Tahoma" pitchFamily="34" charset="0"/>
              </a:rPr>
              <a:t>Internal </a:t>
            </a:r>
            <a:r>
              <a:rPr lang="en-US" sz="3200" dirty="0">
                <a:solidFill>
                  <a:schemeClr val="accent4"/>
                </a:solidFill>
                <a:latin typeface="Tahoma" pitchFamily="34" charset="0"/>
                <a:cs typeface="Tahoma" pitchFamily="34" charset="0"/>
              </a:rPr>
              <a:t>Auditor- </a:t>
            </a:r>
            <a:r>
              <a:rPr lang="en-US" sz="3200" dirty="0" smtClean="0">
                <a:solidFill>
                  <a:schemeClr val="accent4"/>
                </a:solidFill>
                <a:latin typeface="Tahoma" pitchFamily="34" charset="0"/>
                <a:cs typeface="Tahoma" pitchFamily="34" charset="0"/>
              </a:rPr>
              <a:t>I Robbed </a:t>
            </a:r>
            <a:r>
              <a:rPr lang="en-US" sz="3200" dirty="0">
                <a:solidFill>
                  <a:schemeClr val="accent4"/>
                </a:solidFill>
                <a:latin typeface="Tahoma" pitchFamily="34" charset="0"/>
                <a:cs typeface="Tahoma" pitchFamily="34" charset="0"/>
              </a:rPr>
              <a:t>a </a:t>
            </a:r>
            <a:r>
              <a:rPr lang="en-US" sz="3200" dirty="0" smtClean="0">
                <a:solidFill>
                  <a:schemeClr val="accent4"/>
                </a:solidFill>
                <a:latin typeface="Tahoma" pitchFamily="34" charset="0"/>
                <a:cs typeface="Tahoma" pitchFamily="34" charset="0"/>
              </a:rPr>
              <a:t>Bank</a:t>
            </a:r>
          </a:p>
          <a:p>
            <a:pPr>
              <a:buFont typeface="Wingdings" pitchFamily="2" charset="2"/>
              <a:buChar char="Ø"/>
              <a:defRPr/>
            </a:pPr>
            <a:endParaRPr lang="en-US" sz="3200" dirty="0">
              <a:solidFill>
                <a:schemeClr val="accent4"/>
              </a:solidFill>
              <a:latin typeface="Tahoma" pitchFamily="34" charset="0"/>
              <a:cs typeface="Tahoma" pitchFamily="34" charset="0"/>
            </a:endParaRPr>
          </a:p>
          <a:p>
            <a:pPr>
              <a:buFont typeface="Wingdings" pitchFamily="2" charset="2"/>
              <a:buChar char="Ø"/>
              <a:defRPr/>
            </a:pPr>
            <a:r>
              <a:rPr lang="en-US" sz="3200" dirty="0">
                <a:solidFill>
                  <a:schemeClr val="accent4"/>
                </a:solidFill>
                <a:latin typeface="Tahoma" pitchFamily="34" charset="0"/>
                <a:cs typeface="Tahoma" pitchFamily="34" charset="0"/>
              </a:rPr>
              <a:t>Vice </a:t>
            </a:r>
            <a:r>
              <a:rPr lang="en-US" sz="3200" dirty="0" smtClean="0">
                <a:solidFill>
                  <a:schemeClr val="accent4"/>
                </a:solidFill>
                <a:latin typeface="Tahoma" pitchFamily="34" charset="0"/>
                <a:cs typeface="Tahoma" pitchFamily="34" charset="0"/>
              </a:rPr>
              <a:t>President-CFO </a:t>
            </a:r>
            <a:r>
              <a:rPr lang="en-US" sz="3200" dirty="0">
                <a:solidFill>
                  <a:schemeClr val="accent4"/>
                </a:solidFill>
                <a:latin typeface="Tahoma" pitchFamily="34" charset="0"/>
                <a:cs typeface="Tahoma" pitchFamily="34" charset="0"/>
              </a:rPr>
              <a:t>of $500 Million Credit Union</a:t>
            </a:r>
          </a:p>
          <a:p>
            <a:pPr>
              <a:buFont typeface="Wingdings" pitchFamily="2" charset="2"/>
              <a:buChar char="Ø"/>
              <a:defRPr/>
            </a:pPr>
            <a:endParaRPr lang="en-US" sz="3200" dirty="0" smtClean="0">
              <a:solidFill>
                <a:schemeClr val="accent4"/>
              </a:solidFill>
              <a:latin typeface="Tahoma" pitchFamily="34" charset="0"/>
              <a:cs typeface="Tahoma" pitchFamily="34" charset="0"/>
            </a:endParaRPr>
          </a:p>
          <a:p>
            <a:pPr>
              <a:buFont typeface="Wingdings" pitchFamily="2" charset="2"/>
              <a:buChar char="Ø"/>
              <a:defRPr/>
            </a:pPr>
            <a:r>
              <a:rPr lang="en-US" sz="3200" dirty="0" smtClean="0">
                <a:solidFill>
                  <a:schemeClr val="accent4"/>
                </a:solidFill>
                <a:latin typeface="Tahoma" pitchFamily="34" charset="0"/>
                <a:cs typeface="Tahoma" pitchFamily="34" charset="0"/>
              </a:rPr>
              <a:t>President/CEO- $265 </a:t>
            </a:r>
            <a:r>
              <a:rPr lang="en-US" sz="3200" dirty="0">
                <a:solidFill>
                  <a:schemeClr val="accent4"/>
                </a:solidFill>
                <a:latin typeface="Tahoma" pitchFamily="34" charset="0"/>
                <a:cs typeface="Tahoma" pitchFamily="34" charset="0"/>
              </a:rPr>
              <a:t>Million Credit </a:t>
            </a:r>
            <a:r>
              <a:rPr lang="en-US" sz="3200" dirty="0" smtClean="0">
                <a:solidFill>
                  <a:schemeClr val="accent4"/>
                </a:solidFill>
                <a:latin typeface="Tahoma" pitchFamily="34" charset="0"/>
                <a:cs typeface="Tahoma" pitchFamily="34" charset="0"/>
              </a:rPr>
              <a:t>Union</a:t>
            </a:r>
          </a:p>
          <a:p>
            <a:pPr>
              <a:buFont typeface="Wingdings" pitchFamily="2" charset="2"/>
              <a:buChar char="Ø"/>
              <a:defRPr/>
            </a:pPr>
            <a:endParaRPr lang="en-US" sz="3200" dirty="0" smtClean="0">
              <a:solidFill>
                <a:schemeClr val="accent4"/>
              </a:solidFill>
              <a:latin typeface="Tahoma" pitchFamily="34" charset="0"/>
              <a:cs typeface="Tahoma" pitchFamily="34" charset="0"/>
            </a:endParaRPr>
          </a:p>
          <a:p>
            <a:pPr>
              <a:buFont typeface="Wingdings" pitchFamily="2" charset="2"/>
              <a:buChar char="Ø"/>
              <a:defRPr/>
            </a:pPr>
            <a:r>
              <a:rPr lang="en-US" sz="3200" dirty="0" smtClean="0">
                <a:solidFill>
                  <a:schemeClr val="accent4"/>
                </a:solidFill>
                <a:latin typeface="Tahoma" pitchFamily="34" charset="0"/>
                <a:cs typeface="Tahoma" pitchFamily="34" charset="0"/>
              </a:rPr>
              <a:t>Vice President- MCUL/</a:t>
            </a:r>
            <a:r>
              <a:rPr lang="en-US" sz="3200" dirty="0" err="1" smtClean="0">
                <a:solidFill>
                  <a:schemeClr val="accent4"/>
                </a:solidFill>
                <a:latin typeface="Tahoma" pitchFamily="34" charset="0"/>
                <a:cs typeface="Tahoma" pitchFamily="34" charset="0"/>
              </a:rPr>
              <a:t>CUcorp</a:t>
            </a: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pic>
        <p:nvPicPr>
          <p:cNvPr id="6" name="Picture 37" descr="MCUL CUcorp Combo.jpg"/>
          <p:cNvPicPr>
            <a:picLocks noChangeAspect="1"/>
          </p:cNvPicPr>
          <p:nvPr/>
        </p:nvPicPr>
        <p:blipFill>
          <a:blip r:embed="rId2" cstate="print"/>
          <a:srcRect/>
          <a:stretch>
            <a:fillRect/>
          </a:stretch>
        </p:blipFill>
        <p:spPr bwMode="auto">
          <a:xfrm>
            <a:off x="5715000" y="381000"/>
            <a:ext cx="4098925"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Strategic Risk</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362200"/>
            <a:ext cx="9220200" cy="6986528"/>
          </a:xfrm>
          <a:prstGeom prst="rect">
            <a:avLst/>
          </a:prstGeom>
        </p:spPr>
        <p:txBody>
          <a:bodyPr>
            <a:spAutoFit/>
          </a:bodyPr>
          <a:lstStyle/>
          <a:p>
            <a:pPr>
              <a:buFont typeface="Wingdings" pitchFamily="2" charset="2"/>
              <a:buChar char="Ø"/>
              <a:defRPr/>
            </a:pPr>
            <a:r>
              <a:rPr lang="en-US" sz="3200" dirty="0" smtClean="0"/>
              <a:t>These are the external influences that can impact the ability of the credit union to meet its goals and objectives.</a:t>
            </a:r>
          </a:p>
          <a:p>
            <a:pPr>
              <a:buFont typeface="Wingdings" pitchFamily="2" charset="2"/>
              <a:buChar char="Ø"/>
              <a:defRPr/>
            </a:pPr>
            <a:endParaRPr lang="en-US" sz="3200" dirty="0" smtClean="0"/>
          </a:p>
          <a:p>
            <a:pPr>
              <a:buFont typeface="Wingdings" pitchFamily="2" charset="2"/>
              <a:buChar char="Ø"/>
              <a:defRPr/>
            </a:pPr>
            <a:r>
              <a:rPr lang="en-US" sz="3200" dirty="0" smtClean="0"/>
              <a:t>These external influences can be economic, political, taxation based, natural disasters, field of membership based, or due to financial industry competition.</a:t>
            </a:r>
          </a:p>
          <a:p>
            <a:pPr>
              <a:buFont typeface="Wingdings" pitchFamily="2" charset="2"/>
              <a:buChar char="Ø"/>
              <a:defRPr/>
            </a:pPr>
            <a:endParaRPr lang="en-US" sz="3200" dirty="0" smtClean="0"/>
          </a:p>
          <a:p>
            <a:pPr>
              <a:buFont typeface="Wingdings" pitchFamily="2" charset="2"/>
              <a:buChar char="Ø"/>
            </a:pPr>
            <a:endParaRPr lang="en-US" sz="3200" dirty="0" smtClean="0"/>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pic>
        <p:nvPicPr>
          <p:cNvPr id="6" name="Picture 6"/>
          <p:cNvPicPr>
            <a:picLocks noChangeAspect="1" noChangeArrowheads="1"/>
          </p:cNvPicPr>
          <p:nvPr/>
        </p:nvPicPr>
        <p:blipFill>
          <a:blip r:embed="rId2" cstate="print"/>
          <a:srcRect/>
          <a:stretch>
            <a:fillRect/>
          </a:stretch>
        </p:blipFill>
        <p:spPr bwMode="auto">
          <a:xfrm>
            <a:off x="6934200" y="381000"/>
            <a:ext cx="2898396"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Transaction Risk</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133600"/>
            <a:ext cx="9220200" cy="6986528"/>
          </a:xfrm>
          <a:prstGeom prst="rect">
            <a:avLst/>
          </a:prstGeom>
        </p:spPr>
        <p:txBody>
          <a:bodyPr>
            <a:spAutoFit/>
          </a:bodyPr>
          <a:lstStyle/>
          <a:p>
            <a:pPr>
              <a:buFont typeface="Wingdings" pitchFamily="2" charset="2"/>
              <a:buChar char="Ø"/>
              <a:defRPr/>
            </a:pPr>
            <a:r>
              <a:rPr lang="en-US" sz="3200" dirty="0" smtClean="0"/>
              <a:t>Is associated with systems the credit union uses, the processes used to distribute products and services to members, technology, and employees involved in providing services to members.</a:t>
            </a:r>
          </a:p>
          <a:p>
            <a:pPr>
              <a:buFont typeface="Wingdings" pitchFamily="2" charset="2"/>
              <a:buChar char="Ø"/>
              <a:defRPr/>
            </a:pPr>
            <a:endParaRPr lang="en-US" sz="3200" dirty="0" smtClean="0"/>
          </a:p>
          <a:p>
            <a:r>
              <a:rPr lang="en-US" sz="3200" dirty="0" smtClean="0"/>
              <a:t>Mitigate by partnering with experienced vendors and by continually training and monitoring system performance. Get legal opinions, when needed.</a:t>
            </a:r>
          </a:p>
          <a:p>
            <a:pPr>
              <a:buFont typeface="Wingdings" pitchFamily="2" charset="2"/>
              <a:buChar char="Ø"/>
            </a:pPr>
            <a:endParaRPr lang="en-US" sz="3200" dirty="0" smtClean="0"/>
          </a:p>
          <a:p>
            <a:endParaRPr lang="en-US" sz="3200" dirty="0" smtClean="0"/>
          </a:p>
          <a:p>
            <a:endParaRPr lang="en-US" sz="3200" dirty="0" smtClean="0"/>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pic>
        <p:nvPicPr>
          <p:cNvPr id="7" name="Picture 6">
            <a:hlinkClick r:id="rId2" action="ppaction://hlinkfile"/>
          </p:cNvPr>
          <p:cNvPicPr>
            <a:picLocks noChangeAspect="1" noChangeArrowheads="1"/>
          </p:cNvPicPr>
          <p:nvPr/>
        </p:nvPicPr>
        <p:blipFill>
          <a:blip r:embed="rId3" cstate="print"/>
          <a:srcRect l="18889" t="26666" r="58888" b="46666"/>
          <a:stretch>
            <a:fillRect/>
          </a:stretch>
        </p:blipFill>
        <p:spPr bwMode="auto">
          <a:xfrm>
            <a:off x="7315200" y="228600"/>
            <a:ext cx="24384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Reputation Risk</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533400" y="2209800"/>
            <a:ext cx="9220200" cy="4524315"/>
          </a:xfrm>
          <a:prstGeom prst="rect">
            <a:avLst/>
          </a:prstGeom>
        </p:spPr>
        <p:txBody>
          <a:bodyPr>
            <a:spAutoFit/>
          </a:bodyPr>
          <a:lstStyle/>
          <a:p>
            <a:pPr>
              <a:buFont typeface="Wingdings" pitchFamily="2" charset="2"/>
              <a:buChar char="Ø"/>
              <a:defRPr/>
            </a:pPr>
            <a:r>
              <a:rPr lang="en-US" sz="3200" dirty="0" smtClean="0"/>
              <a:t>The credit union’s reputation is an extremely important element of its character, one that needs to be protected.  We thrive and survive basis of public trust.  Negative publicity needs to be handled quickly and effectively.</a:t>
            </a:r>
          </a:p>
          <a:p>
            <a:pPr>
              <a:buFont typeface="Wingdings" pitchFamily="2" charset="2"/>
              <a:buChar char="Ø"/>
              <a:defRPr/>
            </a:pPr>
            <a:endParaRPr lang="en-US" sz="3200" dirty="0" smtClean="0"/>
          </a:p>
          <a:p>
            <a:pPr>
              <a:buFont typeface="Wingdings" pitchFamily="2" charset="2"/>
              <a:buChar char="Ø"/>
              <a:defRPr/>
            </a:pPr>
            <a:r>
              <a:rPr lang="en-US" sz="3200" dirty="0" smtClean="0"/>
              <a:t>Mitigate by managing the credit union effectively and having a P/R plan ready to implement if necessary.</a:t>
            </a:r>
            <a:endParaRPr lang="en-US" sz="3200" dirty="0">
              <a:latin typeface="Tahoma" pitchFamily="34" charset="0"/>
              <a:cs typeface="Tahoma" pitchFamily="34" charset="0"/>
            </a:endParaRPr>
          </a:p>
        </p:txBody>
      </p:sp>
      <p:pic>
        <p:nvPicPr>
          <p:cNvPr id="6" name="Picture 8"/>
          <p:cNvPicPr>
            <a:picLocks noChangeAspect="1" noChangeArrowheads="1"/>
          </p:cNvPicPr>
          <p:nvPr/>
        </p:nvPicPr>
        <p:blipFill>
          <a:blip r:embed="rId2" cstate="print"/>
          <a:srcRect/>
          <a:stretch>
            <a:fillRect/>
          </a:stretch>
        </p:blipFill>
        <p:spPr bwMode="auto">
          <a:xfrm>
            <a:off x="7162800" y="381000"/>
            <a:ext cx="266978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57200" y="914400"/>
            <a:ext cx="9404350" cy="950913"/>
          </a:xfrm>
        </p:spPr>
        <p:txBody>
          <a:bodyPr/>
          <a:lstStyle/>
          <a:p>
            <a:r>
              <a:rPr lang="en-US" sz="5400" b="0" smtClean="0">
                <a:latin typeface="Tahoma" pitchFamily="34" charset="0"/>
                <a:cs typeface="Tahoma" pitchFamily="34" charset="0"/>
              </a:rPr>
              <a:t>Strategic Considerations</a:t>
            </a:r>
          </a:p>
        </p:txBody>
      </p:sp>
      <p:sp>
        <p:nvSpPr>
          <p:cNvPr id="111619" name="Rectangle 3"/>
          <p:cNvSpPr>
            <a:spLocks noGrp="1" noChangeArrowheads="1"/>
          </p:cNvSpPr>
          <p:nvPr>
            <p:ph idx="1"/>
          </p:nvPr>
        </p:nvSpPr>
        <p:spPr>
          <a:xfrm>
            <a:off x="533400" y="1981200"/>
            <a:ext cx="9051925" cy="3625850"/>
          </a:xfrm>
        </p:spPr>
        <p:txBody>
          <a:bodyPr/>
          <a:lstStyle/>
          <a:p>
            <a:pPr>
              <a:lnSpc>
                <a:spcPct val="90000"/>
              </a:lnSpc>
            </a:pPr>
            <a:r>
              <a:rPr lang="en-US" sz="2700" smtClean="0">
                <a:latin typeface="Tahoma" pitchFamily="34" charset="0"/>
                <a:cs typeface="Tahoma" pitchFamily="34" charset="0"/>
              </a:rPr>
              <a:t>Profitability</a:t>
            </a:r>
          </a:p>
          <a:p>
            <a:pPr lvl="1">
              <a:lnSpc>
                <a:spcPct val="90000"/>
              </a:lnSpc>
            </a:pPr>
            <a:r>
              <a:rPr lang="en-US" sz="2200" smtClean="0">
                <a:latin typeface="Tahoma" pitchFamily="34" charset="0"/>
                <a:cs typeface="Tahoma" pitchFamily="34" charset="0"/>
              </a:rPr>
              <a:t>Do we invest in “profitable” members or do we invest in the future? (or both?)</a:t>
            </a:r>
          </a:p>
          <a:p>
            <a:pPr>
              <a:lnSpc>
                <a:spcPct val="90000"/>
              </a:lnSpc>
            </a:pPr>
            <a:r>
              <a:rPr lang="en-US" sz="2700" smtClean="0">
                <a:latin typeface="Tahoma" pitchFamily="34" charset="0"/>
                <a:cs typeface="Tahoma" pitchFamily="34" charset="0"/>
              </a:rPr>
              <a:t>Delivery Channels</a:t>
            </a:r>
          </a:p>
          <a:p>
            <a:pPr lvl="1">
              <a:lnSpc>
                <a:spcPct val="90000"/>
              </a:lnSpc>
            </a:pPr>
            <a:r>
              <a:rPr lang="en-US" sz="2200" smtClean="0">
                <a:latin typeface="Tahoma" pitchFamily="34" charset="0"/>
                <a:cs typeface="Tahoma" pitchFamily="34" charset="0"/>
              </a:rPr>
              <a:t>Do we invest in branches, or do we invest in technology? (or both?)</a:t>
            </a:r>
          </a:p>
          <a:p>
            <a:pPr>
              <a:lnSpc>
                <a:spcPct val="90000"/>
              </a:lnSpc>
            </a:pPr>
            <a:r>
              <a:rPr lang="en-US" sz="2700" smtClean="0">
                <a:latin typeface="Tahoma" pitchFamily="34" charset="0"/>
                <a:cs typeface="Tahoma" pitchFamily="34" charset="0"/>
              </a:rPr>
              <a:t>Growth</a:t>
            </a:r>
          </a:p>
          <a:p>
            <a:pPr lvl="1">
              <a:lnSpc>
                <a:spcPct val="90000"/>
              </a:lnSpc>
            </a:pPr>
            <a:r>
              <a:rPr lang="en-US" sz="2200" smtClean="0">
                <a:latin typeface="Tahoma" pitchFamily="34" charset="0"/>
                <a:cs typeface="Tahoma" pitchFamily="34" charset="0"/>
              </a:rPr>
              <a:t>Do we grow in numbers of relationships or in numbers of members? (or both?)</a:t>
            </a:r>
          </a:p>
          <a:p>
            <a:pPr>
              <a:lnSpc>
                <a:spcPct val="90000"/>
              </a:lnSpc>
            </a:pPr>
            <a:r>
              <a:rPr lang="en-US" sz="2700" smtClean="0">
                <a:latin typeface="Tahoma" pitchFamily="34" charset="0"/>
                <a:cs typeface="Tahoma" pitchFamily="34" charset="0"/>
              </a:rPr>
              <a:t>Products and Services</a:t>
            </a:r>
          </a:p>
          <a:p>
            <a:pPr lvl="1">
              <a:lnSpc>
                <a:spcPct val="90000"/>
              </a:lnSpc>
            </a:pPr>
            <a:r>
              <a:rPr lang="en-US" sz="2200" smtClean="0">
                <a:latin typeface="Tahoma" pitchFamily="34" charset="0"/>
                <a:cs typeface="Tahoma" pitchFamily="34" charset="0"/>
              </a:rPr>
              <a:t>Do we refine our current product array or do we move to leading edge to capture new markets? (or both?)</a:t>
            </a:r>
          </a:p>
        </p:txBody>
      </p:sp>
      <p:sp>
        <p:nvSpPr>
          <p:cNvPr id="111620"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a:t>				</a:t>
            </a:r>
            <a:r>
              <a:rPr lang="en-US">
                <a:solidFill>
                  <a:srgbClr val="0070C0"/>
                </a:solidFill>
              </a:rPr>
              <a: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1066800"/>
            <a:ext cx="9251950" cy="950913"/>
          </a:xfrm>
        </p:spPr>
        <p:txBody>
          <a:bodyPr/>
          <a:lstStyle/>
          <a:p>
            <a:r>
              <a:rPr lang="en-US" sz="5400" b="0" smtClean="0">
                <a:latin typeface="Tahoma" pitchFamily="34" charset="0"/>
                <a:cs typeface="Tahoma" pitchFamily="34" charset="0"/>
              </a:rPr>
              <a:t>Other Strategies to review:</a:t>
            </a:r>
          </a:p>
        </p:txBody>
      </p:sp>
      <p:sp>
        <p:nvSpPr>
          <p:cNvPr id="112643" name="Rectangle 3"/>
          <p:cNvSpPr>
            <a:spLocks noGrp="1" noChangeArrowheads="1"/>
          </p:cNvSpPr>
          <p:nvPr>
            <p:ph idx="1"/>
          </p:nvPr>
        </p:nvSpPr>
        <p:spPr>
          <a:xfrm>
            <a:off x="533400" y="2438400"/>
            <a:ext cx="9051925" cy="3625850"/>
          </a:xfrm>
        </p:spPr>
        <p:txBody>
          <a:bodyPr/>
          <a:lstStyle/>
          <a:p>
            <a:pPr>
              <a:lnSpc>
                <a:spcPct val="90000"/>
              </a:lnSpc>
            </a:pPr>
            <a:r>
              <a:rPr lang="en-US" smtClean="0">
                <a:latin typeface="Tahoma" pitchFamily="34" charset="0"/>
                <a:cs typeface="Tahoma" pitchFamily="34" charset="0"/>
              </a:rPr>
              <a:t>Product and Delivery systems.</a:t>
            </a:r>
          </a:p>
          <a:p>
            <a:pPr>
              <a:lnSpc>
                <a:spcPct val="90000"/>
              </a:lnSpc>
            </a:pPr>
            <a:r>
              <a:rPr lang="en-US" smtClean="0">
                <a:latin typeface="Tahoma" pitchFamily="34" charset="0"/>
                <a:cs typeface="Tahoma" pitchFamily="34" charset="0"/>
              </a:rPr>
              <a:t>Facilities and Branching.</a:t>
            </a:r>
          </a:p>
          <a:p>
            <a:pPr>
              <a:lnSpc>
                <a:spcPct val="90000"/>
              </a:lnSpc>
            </a:pPr>
            <a:r>
              <a:rPr lang="en-US" smtClean="0">
                <a:latin typeface="Tahoma" pitchFamily="34" charset="0"/>
                <a:cs typeface="Tahoma" pitchFamily="34" charset="0"/>
              </a:rPr>
              <a:t>Marketing.</a:t>
            </a:r>
          </a:p>
          <a:p>
            <a:pPr>
              <a:lnSpc>
                <a:spcPct val="90000"/>
              </a:lnSpc>
            </a:pPr>
            <a:r>
              <a:rPr lang="en-US" smtClean="0">
                <a:latin typeface="Tahoma" pitchFamily="34" charset="0"/>
                <a:cs typeface="Tahoma" pitchFamily="34" charset="0"/>
              </a:rPr>
              <a:t>Information Technology.</a:t>
            </a:r>
          </a:p>
          <a:p>
            <a:pPr>
              <a:lnSpc>
                <a:spcPct val="90000"/>
              </a:lnSpc>
            </a:pPr>
            <a:r>
              <a:rPr lang="en-US" smtClean="0">
                <a:latin typeface="Tahoma" pitchFamily="34" charset="0"/>
                <a:cs typeface="Tahoma" pitchFamily="34" charset="0"/>
              </a:rPr>
              <a:t>Growth- Members, Assets, Loans and Deposits.</a:t>
            </a:r>
          </a:p>
          <a:p>
            <a:pPr>
              <a:lnSpc>
                <a:spcPct val="90000"/>
              </a:lnSpc>
            </a:pPr>
            <a:r>
              <a:rPr lang="en-US" smtClean="0">
                <a:latin typeface="Tahoma" pitchFamily="34" charset="0"/>
                <a:cs typeface="Tahoma" pitchFamily="34" charset="0"/>
              </a:rPr>
              <a:t>Human Resources.</a:t>
            </a:r>
          </a:p>
        </p:txBody>
      </p:sp>
      <p:sp>
        <p:nvSpPr>
          <p:cNvPr id="112644"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a:t>				</a:t>
            </a:r>
            <a:r>
              <a:rPr lang="en-US">
                <a:solidFill>
                  <a:srgbClr val="0070C0"/>
                </a:solidFill>
              </a:rPr>
              <a: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4"/>
          <p:cNvSpPr>
            <a:spLocks noGrp="1" noChangeArrowheads="1"/>
          </p:cNvSpPr>
          <p:nvPr>
            <p:ph type="ctrTitle"/>
          </p:nvPr>
        </p:nvSpPr>
        <p:spPr>
          <a:xfrm>
            <a:off x="1524000" y="3657600"/>
            <a:ext cx="7210425" cy="690563"/>
          </a:xfrm>
        </p:spPr>
        <p:txBody>
          <a:bodyPr/>
          <a:lstStyle/>
          <a:p>
            <a:r>
              <a:rPr lang="en-US" sz="10000" smtClean="0">
                <a:latin typeface="Vivaldi" pitchFamily="66" charset="0"/>
              </a:rPr>
              <a:t>Thank You! </a:t>
            </a:r>
          </a:p>
        </p:txBody>
      </p:sp>
      <p:sp>
        <p:nvSpPr>
          <p:cNvPr id="114691"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a:t>				</a:t>
            </a:r>
            <a:r>
              <a:rPr lang="en-US">
                <a:solidFill>
                  <a:srgbClr val="0070C0"/>
                </a:solidFill>
              </a:rPr>
              <a:t>.</a:t>
            </a:r>
          </a:p>
        </p:txBody>
      </p:sp>
      <p:pic>
        <p:nvPicPr>
          <p:cNvPr id="114692" name="Picture 37" descr="MCUL CUcorp Combo.jpg"/>
          <p:cNvPicPr>
            <a:picLocks noChangeAspect="1"/>
          </p:cNvPicPr>
          <p:nvPr/>
        </p:nvPicPr>
        <p:blipFill>
          <a:blip r:embed="rId2" cstate="print"/>
          <a:srcRect/>
          <a:stretch>
            <a:fillRect/>
          </a:stretch>
        </p:blipFill>
        <p:spPr bwMode="auto">
          <a:xfrm>
            <a:off x="6934200" y="7010400"/>
            <a:ext cx="2895600" cy="592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ctrTitle"/>
          </p:nvPr>
        </p:nvSpPr>
        <p:spPr>
          <a:xfrm>
            <a:off x="762000" y="2438400"/>
            <a:ext cx="8610600" cy="690563"/>
          </a:xfrm>
        </p:spPr>
        <p:txBody>
          <a:bodyPr/>
          <a:lstStyle/>
          <a:p>
            <a:r>
              <a:rPr lang="en-US" sz="3000" smtClean="0"/>
              <a:t/>
            </a:r>
            <a:br>
              <a:rPr lang="en-US" sz="3000" smtClean="0"/>
            </a:br>
            <a:endParaRPr lang="en-US" sz="3000" smtClean="0"/>
          </a:p>
        </p:txBody>
      </p:sp>
      <p:sp>
        <p:nvSpPr>
          <p:cNvPr id="115715" name="Rectangle 3"/>
          <p:cNvSpPr>
            <a:spLocks noGrp="1" noChangeArrowheads="1"/>
          </p:cNvSpPr>
          <p:nvPr>
            <p:ph type="subTitle" idx="1"/>
          </p:nvPr>
        </p:nvSpPr>
        <p:spPr>
          <a:xfrm>
            <a:off x="457200" y="2438400"/>
            <a:ext cx="8761413" cy="914400"/>
          </a:xfrm>
        </p:spPr>
        <p:txBody>
          <a:bodyPr/>
          <a:lstStyle/>
          <a:p>
            <a:pPr lvl="4" algn="r" eaLnBrk="1" hangingPunct="1">
              <a:buFontTx/>
              <a:buNone/>
            </a:pPr>
            <a:r>
              <a:rPr lang="en-US" dirty="0" smtClean="0"/>
              <a:t>Presented by:</a:t>
            </a:r>
          </a:p>
          <a:p>
            <a:pPr lvl="4" algn="r" eaLnBrk="1" hangingPunct="1">
              <a:buFontTx/>
              <a:buNone/>
            </a:pPr>
            <a:endParaRPr lang="en-US" dirty="0" smtClean="0"/>
          </a:p>
          <a:p>
            <a:pPr lvl="4" algn="r" eaLnBrk="1" hangingPunct="1">
              <a:buFontTx/>
              <a:buNone/>
            </a:pPr>
            <a:r>
              <a:rPr lang="en-US" dirty="0" smtClean="0"/>
              <a:t> Mike Moyes</a:t>
            </a:r>
          </a:p>
          <a:p>
            <a:pPr lvl="4" algn="r" eaLnBrk="1" hangingPunct="1">
              <a:buFontTx/>
              <a:buNone/>
            </a:pPr>
            <a:r>
              <a:rPr lang="en-US" i="1" dirty="0" err="1" smtClean="0"/>
              <a:t>CUcorp</a:t>
            </a:r>
            <a:r>
              <a:rPr lang="en-US" i="1" dirty="0" smtClean="0"/>
              <a:t>/MCUL</a:t>
            </a:r>
          </a:p>
          <a:p>
            <a:pPr lvl="4" algn="r" eaLnBrk="1" hangingPunct="1">
              <a:buFontTx/>
              <a:buNone/>
            </a:pPr>
            <a:endParaRPr lang="en-US" i="1" dirty="0" smtClean="0"/>
          </a:p>
          <a:p>
            <a:pPr lvl="4" algn="r" eaLnBrk="1" hangingPunct="1">
              <a:buFontTx/>
              <a:buNone/>
            </a:pPr>
            <a:r>
              <a:rPr lang="en-US" sz="2400" b="1" i="1" dirty="0" smtClean="0">
                <a:hlinkClick r:id="rId3"/>
              </a:rPr>
              <a:t>mike.moyes@cucorp.com</a:t>
            </a:r>
            <a:endParaRPr lang="en-US" sz="2400" b="1" i="1" dirty="0" smtClean="0"/>
          </a:p>
          <a:p>
            <a:pPr lvl="4" algn="r" eaLnBrk="1" hangingPunct="1">
              <a:buFontTx/>
              <a:buNone/>
            </a:pPr>
            <a:endParaRPr lang="en-US" sz="2400" b="1" i="1" dirty="0" smtClean="0"/>
          </a:p>
          <a:p>
            <a:pPr lvl="4" algn="r" eaLnBrk="1" hangingPunct="1">
              <a:buFontTx/>
              <a:buNone/>
            </a:pPr>
            <a:r>
              <a:rPr lang="en-US" sz="2400" b="1" i="1" dirty="0" smtClean="0"/>
              <a:t>March 23rd, 2011</a:t>
            </a:r>
          </a:p>
          <a:p>
            <a:pPr lvl="4" algn="r" eaLnBrk="1" hangingPunct="1">
              <a:buFontTx/>
              <a:buNone/>
            </a:pPr>
            <a:endParaRPr lang="en-US" i="1" dirty="0" smtClean="0"/>
          </a:p>
        </p:txBody>
      </p:sp>
      <p:pic>
        <p:nvPicPr>
          <p:cNvPr id="115716" name="Picture 6" descr="C:\Program Files\Microsoft Office\MEDIA\CAGCAT10\j0233018.wmf"/>
          <p:cNvPicPr>
            <a:picLocks noChangeAspect="1" noChangeArrowheads="1"/>
          </p:cNvPicPr>
          <p:nvPr/>
        </p:nvPicPr>
        <p:blipFill>
          <a:blip r:embed="rId4" cstate="print"/>
          <a:srcRect/>
          <a:stretch>
            <a:fillRect/>
          </a:stretch>
        </p:blipFill>
        <p:spPr bwMode="auto">
          <a:xfrm>
            <a:off x="1600200" y="2895600"/>
            <a:ext cx="2971800" cy="3019425"/>
          </a:xfrm>
          <a:prstGeom prst="rect">
            <a:avLst/>
          </a:prstGeom>
          <a:noFill/>
          <a:ln w="9525">
            <a:noFill/>
            <a:miter lim="800000"/>
            <a:headEnd/>
            <a:tailEnd/>
          </a:ln>
        </p:spPr>
      </p:pic>
      <p:pic>
        <p:nvPicPr>
          <p:cNvPr id="115717" name="Picture 37" descr="MCUL CUcorp Combo.jpg"/>
          <p:cNvPicPr>
            <a:picLocks noChangeAspect="1"/>
          </p:cNvPicPr>
          <p:nvPr/>
        </p:nvPicPr>
        <p:blipFill>
          <a:blip r:embed="rId5" cstate="print"/>
          <a:srcRect/>
          <a:stretch>
            <a:fillRect/>
          </a:stretch>
        </p:blipFill>
        <p:spPr bwMode="auto">
          <a:xfrm>
            <a:off x="6934200" y="7010400"/>
            <a:ext cx="2895600" cy="592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914400" y="990600"/>
            <a:ext cx="6789738" cy="950913"/>
          </a:xfrm>
        </p:spPr>
        <p:txBody>
          <a:bodyPr/>
          <a:lstStyle/>
          <a:p>
            <a:r>
              <a:rPr lang="en-US" sz="5400" b="0" dirty="0" smtClean="0">
                <a:latin typeface="Tahoma" pitchFamily="34" charset="0"/>
                <a:cs typeface="Tahoma" pitchFamily="34" charset="0"/>
              </a:rPr>
              <a:t>Agenda </a:t>
            </a:r>
          </a:p>
        </p:txBody>
      </p:sp>
      <p:sp>
        <p:nvSpPr>
          <p:cNvPr id="43011" name="Content Placeholder 2"/>
          <p:cNvSpPr>
            <a:spLocks noGrp="1"/>
          </p:cNvSpPr>
          <p:nvPr>
            <p:ph idx="1"/>
          </p:nvPr>
        </p:nvSpPr>
        <p:spPr>
          <a:xfrm>
            <a:off x="762000" y="2286000"/>
            <a:ext cx="10058400" cy="3625850"/>
          </a:xfrm>
        </p:spPr>
        <p:txBody>
          <a:bodyPr/>
          <a:lstStyle/>
          <a:p>
            <a:pPr marL="514350" indent="-514350">
              <a:buFontTx/>
              <a:buAutoNum type="arabicPeriod"/>
            </a:pPr>
            <a:r>
              <a:rPr lang="en-US" dirty="0" smtClean="0">
                <a:latin typeface="Tahoma" pitchFamily="34" charset="0"/>
                <a:cs typeface="Tahoma" pitchFamily="34" charset="0"/>
              </a:rPr>
              <a:t>Welcome!</a:t>
            </a:r>
          </a:p>
          <a:p>
            <a:pPr marL="514350" indent="-514350">
              <a:buFontTx/>
              <a:buAutoNum type="arabicPeriod"/>
            </a:pPr>
            <a:r>
              <a:rPr lang="en-US" dirty="0" smtClean="0">
                <a:latin typeface="Tahoma" pitchFamily="34" charset="0"/>
                <a:cs typeface="Tahoma" pitchFamily="34" charset="0"/>
              </a:rPr>
              <a:t>Agenda</a:t>
            </a:r>
          </a:p>
          <a:p>
            <a:pPr marL="514350" indent="-514350">
              <a:buFontTx/>
              <a:buAutoNum type="arabicPeriod"/>
            </a:pPr>
            <a:r>
              <a:rPr lang="en-US" dirty="0" smtClean="0">
                <a:latin typeface="Tahoma" pitchFamily="34" charset="0"/>
                <a:cs typeface="Tahoma" pitchFamily="34" charset="0"/>
              </a:rPr>
              <a:t>NCUA Regulation 701.4 (MCUL/CUNA tools)</a:t>
            </a:r>
          </a:p>
          <a:p>
            <a:pPr marL="514350" indent="-514350">
              <a:buFontTx/>
              <a:buAutoNum type="arabicPeriod"/>
            </a:pPr>
            <a:r>
              <a:rPr lang="en-US" dirty="0" smtClean="0">
                <a:latin typeface="Tahoma" pitchFamily="34" charset="0"/>
                <a:cs typeface="Tahoma" pitchFamily="34" charset="0"/>
              </a:rPr>
              <a:t>Accounting and Finance principles</a:t>
            </a:r>
          </a:p>
          <a:p>
            <a:pPr marL="514350" indent="-514350">
              <a:buFontTx/>
              <a:buAutoNum type="arabicPeriod"/>
            </a:pPr>
            <a:r>
              <a:rPr lang="en-US" dirty="0" smtClean="0">
                <a:latin typeface="Tahoma" pitchFamily="34" charset="0"/>
                <a:cs typeface="Tahoma" pitchFamily="34" charset="0"/>
              </a:rPr>
              <a:t>Balance Sheet</a:t>
            </a:r>
          </a:p>
          <a:p>
            <a:pPr marL="514350" indent="-514350">
              <a:buFontTx/>
              <a:buAutoNum type="arabicPeriod"/>
            </a:pPr>
            <a:r>
              <a:rPr lang="en-US" dirty="0" smtClean="0">
                <a:latin typeface="Tahoma" pitchFamily="34" charset="0"/>
                <a:cs typeface="Tahoma" pitchFamily="34" charset="0"/>
              </a:rPr>
              <a:t>Income Statement</a:t>
            </a:r>
          </a:p>
          <a:p>
            <a:pPr marL="514350" indent="-514350">
              <a:buFontTx/>
              <a:buAutoNum type="arabicPeriod"/>
            </a:pPr>
            <a:endParaRPr lang="en-US" dirty="0" smtClean="0">
              <a:latin typeface="Tahoma" pitchFamily="34" charset="0"/>
              <a:cs typeface="Tahoma" pitchFamily="34" charset="0"/>
            </a:endParaRPr>
          </a:p>
          <a:p>
            <a:pPr marL="514350" indent="-514350">
              <a:buFontTx/>
              <a:buNone/>
            </a:pPr>
            <a:endParaRPr lang="en-US" dirty="0" smtClean="0">
              <a:latin typeface="Tahoma" pitchFamily="34" charset="0"/>
              <a:cs typeface="Tahoma" pitchFamily="34" charset="0"/>
            </a:endParaRPr>
          </a:p>
        </p:txBody>
      </p:sp>
      <p:pic>
        <p:nvPicPr>
          <p:cNvPr id="6" name="Picture 6"/>
          <p:cNvPicPr>
            <a:picLocks noChangeAspect="1" noChangeArrowheads="1"/>
          </p:cNvPicPr>
          <p:nvPr/>
        </p:nvPicPr>
        <p:blipFill>
          <a:blip r:embed="rId2" cstate="print"/>
          <a:srcRect/>
          <a:stretch>
            <a:fillRect/>
          </a:stretch>
        </p:blipFill>
        <p:spPr bwMode="auto">
          <a:xfrm>
            <a:off x="6172200" y="609600"/>
            <a:ext cx="3454400" cy="230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09600" y="990600"/>
            <a:ext cx="6789738" cy="950913"/>
          </a:xfrm>
        </p:spPr>
        <p:txBody>
          <a:bodyPr/>
          <a:lstStyle/>
          <a:p>
            <a:r>
              <a:rPr lang="en-US" sz="5400" b="0" dirty="0" smtClean="0">
                <a:latin typeface="Tahoma" pitchFamily="34" charset="0"/>
                <a:cs typeface="Tahoma" pitchFamily="34" charset="0"/>
              </a:rPr>
              <a:t>Agenda- </a:t>
            </a:r>
            <a:r>
              <a:rPr lang="en-US" sz="4000" b="0" dirty="0" smtClean="0">
                <a:latin typeface="Tahoma" pitchFamily="34" charset="0"/>
                <a:cs typeface="Tahoma" pitchFamily="34" charset="0"/>
              </a:rPr>
              <a:t>continued</a:t>
            </a:r>
            <a:r>
              <a:rPr lang="en-US" sz="5400" b="0" dirty="0" smtClean="0">
                <a:latin typeface="Tahoma" pitchFamily="34" charset="0"/>
                <a:cs typeface="Tahoma" pitchFamily="34" charset="0"/>
              </a:rPr>
              <a:t> </a:t>
            </a:r>
          </a:p>
        </p:txBody>
      </p:sp>
      <p:sp>
        <p:nvSpPr>
          <p:cNvPr id="44035" name="Content Placeholder 2"/>
          <p:cNvSpPr>
            <a:spLocks noGrp="1"/>
          </p:cNvSpPr>
          <p:nvPr>
            <p:ph idx="1"/>
          </p:nvPr>
        </p:nvSpPr>
        <p:spPr>
          <a:xfrm>
            <a:off x="533400" y="2590800"/>
            <a:ext cx="10058400" cy="4191000"/>
          </a:xfrm>
        </p:spPr>
        <p:txBody>
          <a:bodyPr/>
          <a:lstStyle/>
          <a:p>
            <a:pPr marL="514350" indent="-514350">
              <a:buNone/>
            </a:pPr>
            <a:r>
              <a:rPr lang="en-US" dirty="0" smtClean="0">
                <a:latin typeface="Tahoma" pitchFamily="34" charset="0"/>
                <a:cs typeface="Tahoma" pitchFamily="34" charset="0"/>
              </a:rPr>
              <a:t>7. Key Ratios- What to watch</a:t>
            </a:r>
          </a:p>
          <a:p>
            <a:pPr marL="514350" indent="-514350">
              <a:buFontTx/>
              <a:buAutoNum type="arabicPeriod" startAt="8"/>
            </a:pPr>
            <a:r>
              <a:rPr lang="en-US" dirty="0" smtClean="0">
                <a:latin typeface="Tahoma" pitchFamily="34" charset="0"/>
                <a:cs typeface="Tahoma" pitchFamily="34" charset="0"/>
              </a:rPr>
              <a:t>Spread Analysis- How does a credit union work?</a:t>
            </a:r>
          </a:p>
          <a:p>
            <a:pPr marL="514350" indent="-514350">
              <a:buFontTx/>
              <a:buAutoNum type="arabicPeriod" startAt="8"/>
            </a:pPr>
            <a:r>
              <a:rPr lang="en-US" dirty="0" smtClean="0">
                <a:latin typeface="Tahoma" pitchFamily="34" charset="0"/>
                <a:cs typeface="Tahoma" pitchFamily="34" charset="0"/>
              </a:rPr>
              <a:t>Understanding and Managing Risk</a:t>
            </a:r>
          </a:p>
          <a:p>
            <a:pPr marL="514350" indent="-514350">
              <a:buFontTx/>
              <a:buNone/>
            </a:pPr>
            <a:r>
              <a:rPr lang="en-US" dirty="0" smtClean="0">
                <a:latin typeface="Tahoma" pitchFamily="34" charset="0"/>
                <a:cs typeface="Tahoma" pitchFamily="34" charset="0"/>
              </a:rPr>
              <a:t>10. Conclusion</a:t>
            </a:r>
          </a:p>
          <a:p>
            <a:pPr marL="514350" indent="-514350">
              <a:buFontTx/>
              <a:buNone/>
            </a:pPr>
            <a:endParaRPr lang="en-US" dirty="0" smtClean="0"/>
          </a:p>
          <a:p>
            <a:pPr marL="514350" indent="-514350">
              <a:buFontTx/>
              <a:buAutoNum type="alphaLcPeriod"/>
            </a:pPr>
            <a:endParaRPr lang="en-US" dirty="0" smtClean="0"/>
          </a:p>
          <a:p>
            <a:pPr marL="514350" indent="-514350">
              <a:buFontTx/>
              <a:buAutoNum type="arabicPeriod" startAt="6"/>
            </a:pPr>
            <a:endParaRPr lang="en-US" dirty="0" smtClean="0"/>
          </a:p>
        </p:txBody>
      </p:sp>
      <p:pic>
        <p:nvPicPr>
          <p:cNvPr id="5" name="Picture 6"/>
          <p:cNvPicPr>
            <a:picLocks noChangeAspect="1" noChangeArrowheads="1"/>
          </p:cNvPicPr>
          <p:nvPr/>
        </p:nvPicPr>
        <p:blipFill>
          <a:blip r:embed="rId2" cstate="print"/>
          <a:srcRect/>
          <a:stretch>
            <a:fillRect/>
          </a:stretch>
        </p:blipFill>
        <p:spPr bwMode="auto">
          <a:xfrm>
            <a:off x="6172200" y="609600"/>
            <a:ext cx="3454400" cy="230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New Regulation </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smtClean="0"/>
          </a:p>
          <a:p>
            <a:pPr marL="514350" indent="-514350">
              <a:buFontTx/>
              <a:buAutoNum type="arabicPeriod"/>
            </a:pPr>
            <a:endParaRPr lang="en-US" smtClean="0"/>
          </a:p>
        </p:txBody>
      </p:sp>
      <p:sp>
        <p:nvSpPr>
          <p:cNvPr id="5" name="Rectangle 4"/>
          <p:cNvSpPr/>
          <p:nvPr/>
        </p:nvSpPr>
        <p:spPr>
          <a:xfrm>
            <a:off x="609600" y="2971800"/>
            <a:ext cx="9220200" cy="3539430"/>
          </a:xfrm>
          <a:prstGeom prst="rect">
            <a:avLst/>
          </a:prstGeom>
        </p:spPr>
        <p:txBody>
          <a:bodyPr>
            <a:spAutoFit/>
          </a:bodyPr>
          <a:lstStyle/>
          <a:p>
            <a:pPr>
              <a:buFont typeface="Wingdings" pitchFamily="2" charset="2"/>
              <a:buChar char="Ø"/>
              <a:defRPr/>
            </a:pPr>
            <a:r>
              <a:rPr lang="en-US" sz="3200" dirty="0" smtClean="0"/>
              <a:t>701.4 of the NCUA Rules and Regulations was</a:t>
            </a:r>
          </a:p>
          <a:p>
            <a:r>
              <a:rPr lang="en-US" sz="3200" dirty="0" smtClean="0"/>
              <a:t>amended in December 2010 to add clarity to the</a:t>
            </a:r>
          </a:p>
          <a:p>
            <a:r>
              <a:rPr lang="en-US" sz="3200" dirty="0" smtClean="0"/>
              <a:t>duties of FCU directors.</a:t>
            </a:r>
          </a:p>
          <a:p>
            <a:endParaRPr lang="en-US" sz="3200" dirty="0" smtClean="0"/>
          </a:p>
          <a:p>
            <a:pPr>
              <a:buFont typeface="Wingdings" pitchFamily="2" charset="2"/>
              <a:buChar char="Ø"/>
            </a:pPr>
            <a:r>
              <a:rPr lang="en-US" sz="3200" dirty="0" smtClean="0"/>
              <a:t>Specifically, the NCUA added a new financial literacy requirement.</a:t>
            </a: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pic>
        <p:nvPicPr>
          <p:cNvPr id="6" name="Picture 5"/>
          <p:cNvPicPr>
            <a:picLocks noChangeAspect="1" noChangeArrowheads="1"/>
          </p:cNvPicPr>
          <p:nvPr/>
        </p:nvPicPr>
        <p:blipFill>
          <a:blip r:embed="rId2" cstate="print"/>
          <a:srcRect/>
          <a:stretch>
            <a:fillRect/>
          </a:stretch>
        </p:blipFill>
        <p:spPr bwMode="auto">
          <a:xfrm>
            <a:off x="7772400" y="457200"/>
            <a:ext cx="1828800" cy="2243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990600"/>
            <a:ext cx="6789738" cy="950913"/>
          </a:xfrm>
        </p:spPr>
        <p:txBody>
          <a:bodyPr/>
          <a:lstStyle/>
          <a:p>
            <a:r>
              <a:rPr lang="en-US" sz="5400" b="0" dirty="0" smtClean="0">
                <a:latin typeface="Tahoma" pitchFamily="34" charset="0"/>
                <a:cs typeface="Tahoma" pitchFamily="34" charset="0"/>
              </a:rPr>
              <a:t>What’s required? </a:t>
            </a:r>
          </a:p>
        </p:txBody>
      </p:sp>
      <p:sp>
        <p:nvSpPr>
          <p:cNvPr id="40963" name="Content Placeholder 2"/>
          <p:cNvSpPr>
            <a:spLocks noGrp="1"/>
          </p:cNvSpPr>
          <p:nvPr>
            <p:ph idx="1"/>
          </p:nvPr>
        </p:nvSpPr>
        <p:spPr>
          <a:xfrm>
            <a:off x="0" y="24384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971800"/>
            <a:ext cx="9220200" cy="2554545"/>
          </a:xfrm>
          <a:prstGeom prst="rect">
            <a:avLst/>
          </a:prstGeom>
        </p:spPr>
        <p:txBody>
          <a:bodyPr>
            <a:spAutoFit/>
          </a:bodyPr>
          <a:lstStyle/>
          <a:p>
            <a:pPr>
              <a:buFont typeface="Wingdings" pitchFamily="2" charset="2"/>
              <a:buChar char="Ø"/>
              <a:defRPr/>
            </a:pPr>
            <a:r>
              <a:rPr lang="en-US" sz="3200" dirty="0" smtClean="0"/>
              <a:t>Beginning this year, every director must have a</a:t>
            </a:r>
          </a:p>
          <a:p>
            <a:r>
              <a:rPr lang="en-US" sz="3200" dirty="0" smtClean="0"/>
              <a:t>“working familiarity with basic finance and</a:t>
            </a:r>
          </a:p>
          <a:p>
            <a:r>
              <a:rPr lang="en-US" sz="3200" dirty="0" smtClean="0"/>
              <a:t>accounting practices”…..</a:t>
            </a:r>
          </a:p>
          <a:p>
            <a:pPr>
              <a:buFont typeface="Wingdings" pitchFamily="2" charset="2"/>
              <a:buChar char="Ø"/>
            </a:pPr>
            <a:endParaRPr lang="en-US" sz="3200" dirty="0">
              <a:solidFill>
                <a:schemeClr val="accent4"/>
              </a:solidFill>
              <a:latin typeface="Tahoma" pitchFamily="34" charset="0"/>
              <a:cs typeface="Tahoma" pitchFamily="34" charset="0"/>
            </a:endParaRPr>
          </a:p>
          <a:p>
            <a:pPr>
              <a:defRPr/>
            </a:pPr>
            <a:endParaRPr lang="en-US" sz="3200" dirty="0">
              <a:latin typeface="Tahoma" pitchFamily="34" charset="0"/>
              <a:cs typeface="Tahoma" pitchFamily="34" charset="0"/>
            </a:endParaRPr>
          </a:p>
        </p:txBody>
      </p:sp>
      <p:pic>
        <p:nvPicPr>
          <p:cNvPr id="6" name="Picture 5"/>
          <p:cNvPicPr>
            <a:picLocks noChangeAspect="1" noChangeArrowheads="1"/>
          </p:cNvPicPr>
          <p:nvPr/>
        </p:nvPicPr>
        <p:blipFill>
          <a:blip r:embed="rId2" cstate="print"/>
          <a:srcRect/>
          <a:stretch>
            <a:fillRect/>
          </a:stretch>
        </p:blipFill>
        <p:spPr bwMode="auto">
          <a:xfrm>
            <a:off x="7772400" y="457200"/>
            <a:ext cx="1828800" cy="2243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CUL_template">
  <a:themeElements>
    <a:clrScheme name="MCUL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CUL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CUL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CUL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CUL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CUL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CUL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CUL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CUL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CUL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CUL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CUL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CUL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CUL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MCUL_template</Template>
  <TotalTime>9717</TotalTime>
  <Words>2122</Words>
  <Application>Microsoft Office PowerPoint</Application>
  <PresentationFormat>Custom</PresentationFormat>
  <Paragraphs>407</Paragraphs>
  <Slides>56</Slides>
  <Notes>6</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56</vt:i4>
      </vt:variant>
    </vt:vector>
  </HeadingPairs>
  <TitlesOfParts>
    <vt:vector size="60" baseType="lpstr">
      <vt:lpstr>MCUL_template</vt:lpstr>
      <vt:lpstr>Drawing</vt:lpstr>
      <vt:lpstr>Worksheet</vt:lpstr>
      <vt:lpstr>Chart</vt:lpstr>
      <vt:lpstr>Slide 1</vt:lpstr>
      <vt:lpstr> Board Financial Literacy</vt:lpstr>
      <vt:lpstr>  </vt:lpstr>
      <vt:lpstr>Introduction</vt:lpstr>
      <vt:lpstr>My Background </vt:lpstr>
      <vt:lpstr>Agenda </vt:lpstr>
      <vt:lpstr>Agenda- continued </vt:lpstr>
      <vt:lpstr>New Regulation </vt:lpstr>
      <vt:lpstr>What’s required? </vt:lpstr>
      <vt:lpstr>Every Director must develop: </vt:lpstr>
      <vt:lpstr>When is this due?</vt:lpstr>
      <vt:lpstr>Accounting and Finance Principles</vt:lpstr>
      <vt:lpstr>Balance Sheet</vt:lpstr>
      <vt:lpstr>Balance Sheet</vt:lpstr>
      <vt:lpstr>Slide 15</vt:lpstr>
      <vt:lpstr>Assets</vt:lpstr>
      <vt:lpstr>Slide 17</vt:lpstr>
      <vt:lpstr>Assets</vt:lpstr>
      <vt:lpstr>Assets</vt:lpstr>
      <vt:lpstr>Liabilities</vt:lpstr>
      <vt:lpstr>Liabilities</vt:lpstr>
      <vt:lpstr>Member (Owners) Equity</vt:lpstr>
      <vt:lpstr>Slide 23</vt:lpstr>
      <vt:lpstr>Income Statement</vt:lpstr>
      <vt:lpstr>Income Statement</vt:lpstr>
      <vt:lpstr>Slide 26</vt:lpstr>
      <vt:lpstr>Income Sources</vt:lpstr>
      <vt:lpstr>Expense Sources</vt:lpstr>
      <vt:lpstr>Expenses</vt:lpstr>
      <vt:lpstr>Key Financial Ratios</vt:lpstr>
      <vt:lpstr>Key Financial Ratios</vt:lpstr>
      <vt:lpstr>Capital- Net Worth </vt:lpstr>
      <vt:lpstr>Slide 33</vt:lpstr>
      <vt:lpstr>Delinquency Ratio</vt:lpstr>
      <vt:lpstr>Slide 35</vt:lpstr>
      <vt:lpstr>Return on Assets</vt:lpstr>
      <vt:lpstr>Slide 37</vt:lpstr>
      <vt:lpstr>Other Ratios</vt:lpstr>
      <vt:lpstr>Other Financial Reports</vt:lpstr>
      <vt:lpstr>How does the CU make money?</vt:lpstr>
      <vt:lpstr>How does the CU make money?</vt:lpstr>
      <vt:lpstr>Risk Management</vt:lpstr>
      <vt:lpstr>How to Mitigate Risk</vt:lpstr>
      <vt:lpstr>How to Mitigate Risk</vt:lpstr>
      <vt:lpstr>Risk Management</vt:lpstr>
      <vt:lpstr>Credit Risk</vt:lpstr>
      <vt:lpstr>Liquidity Risk</vt:lpstr>
      <vt:lpstr>Interest Rate Risk</vt:lpstr>
      <vt:lpstr>Compliance Risk</vt:lpstr>
      <vt:lpstr>Strategic Risk</vt:lpstr>
      <vt:lpstr>Transaction Risk</vt:lpstr>
      <vt:lpstr>Reputation Risk</vt:lpstr>
      <vt:lpstr>Strategic Considerations</vt:lpstr>
      <vt:lpstr>Other Strategies to review:</vt:lpstr>
      <vt:lpstr>Thank You! </vt:lpstr>
      <vt:lpstr> </vt:lpstr>
    </vt:vector>
  </TitlesOfParts>
  <Company>MCUL\CUCORP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Infosys</dc:creator>
  <cp:lastModifiedBy>mxm</cp:lastModifiedBy>
  <cp:revision>862</cp:revision>
  <cp:lastPrinted>2008-06-19T13:34:22Z</cp:lastPrinted>
  <dcterms:created xsi:type="dcterms:W3CDTF">2009-02-02T15:59:48Z</dcterms:created>
  <dcterms:modified xsi:type="dcterms:W3CDTF">2011-04-01T19:45:59Z</dcterms:modified>
</cp:coreProperties>
</file>